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2" r:id="rId19"/>
    <p:sldId id="284" r:id="rId20"/>
    <p:sldId id="285" r:id="rId21"/>
    <p:sldId id="286" r:id="rId22"/>
    <p:sldId id="287" r:id="rId23"/>
    <p:sldId id="288" r:id="rId24"/>
    <p:sldId id="289" r:id="rId25"/>
    <p:sldId id="290" r:id="rId26"/>
    <p:sldId id="291" r:id="rId27"/>
    <p:sldId id="256" r:id="rId28"/>
    <p:sldId id="257" r:id="rId29"/>
    <p:sldId id="258" r:id="rId30"/>
    <p:sldId id="262" r:id="rId31"/>
    <p:sldId id="263" r:id="rId32"/>
    <p:sldId id="259" r:id="rId33"/>
    <p:sldId id="261" r:id="rId34"/>
    <p:sldId id="292" r:id="rId35"/>
    <p:sldId id="293" r:id="rId36"/>
    <p:sldId id="294" r:id="rId37"/>
    <p:sldId id="295" r:id="rId38"/>
    <p:sldId id="296" r:id="rId39"/>
    <p:sldId id="297" r:id="rId40"/>
    <p:sldId id="298" r:id="rId41"/>
    <p:sldId id="299" r:id="rId42"/>
    <p:sldId id="300" r:id="rId43"/>
    <p:sldId id="303" r:id="rId44"/>
    <p:sldId id="301" r:id="rId45"/>
    <p:sldId id="302" r:id="rId46"/>
  </p:sldIdLst>
  <p:sldSz cx="28346400" cy="13716000"/>
  <p:notesSz cx="6858000" cy="9144000"/>
  <p:defaultTextStyle>
    <a:defPPr>
      <a:defRPr lang="en-US"/>
    </a:defPPr>
    <a:lvl1pPr marL="0" algn="l" defTabSz="2403500" rtl="0" eaLnBrk="1" latinLnBrk="0" hangingPunct="1">
      <a:defRPr sz="4700" kern="1200">
        <a:solidFill>
          <a:schemeClr val="tx1"/>
        </a:solidFill>
        <a:latin typeface="+mn-lt"/>
        <a:ea typeface="+mn-ea"/>
        <a:cs typeface="+mn-cs"/>
      </a:defRPr>
    </a:lvl1pPr>
    <a:lvl2pPr marL="1201750" algn="l" defTabSz="2403500" rtl="0" eaLnBrk="1" latinLnBrk="0" hangingPunct="1">
      <a:defRPr sz="4700" kern="1200">
        <a:solidFill>
          <a:schemeClr val="tx1"/>
        </a:solidFill>
        <a:latin typeface="+mn-lt"/>
        <a:ea typeface="+mn-ea"/>
        <a:cs typeface="+mn-cs"/>
      </a:defRPr>
    </a:lvl2pPr>
    <a:lvl3pPr marL="2403500" algn="l" defTabSz="2403500" rtl="0" eaLnBrk="1" latinLnBrk="0" hangingPunct="1">
      <a:defRPr sz="4700" kern="1200">
        <a:solidFill>
          <a:schemeClr val="tx1"/>
        </a:solidFill>
        <a:latin typeface="+mn-lt"/>
        <a:ea typeface="+mn-ea"/>
        <a:cs typeface="+mn-cs"/>
      </a:defRPr>
    </a:lvl3pPr>
    <a:lvl4pPr marL="3605251" algn="l" defTabSz="2403500" rtl="0" eaLnBrk="1" latinLnBrk="0" hangingPunct="1">
      <a:defRPr sz="4700" kern="1200">
        <a:solidFill>
          <a:schemeClr val="tx1"/>
        </a:solidFill>
        <a:latin typeface="+mn-lt"/>
        <a:ea typeface="+mn-ea"/>
        <a:cs typeface="+mn-cs"/>
      </a:defRPr>
    </a:lvl4pPr>
    <a:lvl5pPr marL="4807001" algn="l" defTabSz="2403500" rtl="0" eaLnBrk="1" latinLnBrk="0" hangingPunct="1">
      <a:defRPr sz="4700" kern="1200">
        <a:solidFill>
          <a:schemeClr val="tx1"/>
        </a:solidFill>
        <a:latin typeface="+mn-lt"/>
        <a:ea typeface="+mn-ea"/>
        <a:cs typeface="+mn-cs"/>
      </a:defRPr>
    </a:lvl5pPr>
    <a:lvl6pPr marL="6008751" algn="l" defTabSz="2403500" rtl="0" eaLnBrk="1" latinLnBrk="0" hangingPunct="1">
      <a:defRPr sz="4700" kern="1200">
        <a:solidFill>
          <a:schemeClr val="tx1"/>
        </a:solidFill>
        <a:latin typeface="+mn-lt"/>
        <a:ea typeface="+mn-ea"/>
        <a:cs typeface="+mn-cs"/>
      </a:defRPr>
    </a:lvl6pPr>
    <a:lvl7pPr marL="7210501" algn="l" defTabSz="2403500" rtl="0" eaLnBrk="1" latinLnBrk="0" hangingPunct="1">
      <a:defRPr sz="4700" kern="1200">
        <a:solidFill>
          <a:schemeClr val="tx1"/>
        </a:solidFill>
        <a:latin typeface="+mn-lt"/>
        <a:ea typeface="+mn-ea"/>
        <a:cs typeface="+mn-cs"/>
      </a:defRPr>
    </a:lvl7pPr>
    <a:lvl8pPr marL="8412251" algn="l" defTabSz="2403500" rtl="0" eaLnBrk="1" latinLnBrk="0" hangingPunct="1">
      <a:defRPr sz="4700" kern="1200">
        <a:solidFill>
          <a:schemeClr val="tx1"/>
        </a:solidFill>
        <a:latin typeface="+mn-lt"/>
        <a:ea typeface="+mn-ea"/>
        <a:cs typeface="+mn-cs"/>
      </a:defRPr>
    </a:lvl8pPr>
    <a:lvl9pPr marL="9614002" algn="l" defTabSz="2403500" rtl="0" eaLnBrk="1" latinLnBrk="0" hangingPunct="1">
      <a:defRPr sz="4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p:cViewPr varScale="1">
        <p:scale>
          <a:sx n="35" d="100"/>
          <a:sy n="35" d="100"/>
        </p:scale>
        <p:origin x="-234" y="-66"/>
      </p:cViewPr>
      <p:guideLst>
        <p:guide orient="horz" pos="4320"/>
        <p:guide pos="8928"/>
      </p:guideLst>
    </p:cSldViewPr>
  </p:slideViewPr>
  <p:notesTextViewPr>
    <p:cViewPr>
      <p:scale>
        <a:sx n="1" d="1"/>
        <a:sy n="1" d="1"/>
      </p:scale>
      <p:origin x="0" y="0"/>
    </p:cViewPr>
  </p:notesTextViewPr>
  <p:sorterViewPr>
    <p:cViewPr>
      <p:scale>
        <a:sx n="100" d="100"/>
        <a:sy n="100" d="100"/>
      </p:scale>
      <p:origin x="0" y="1038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25980" y="4260851"/>
            <a:ext cx="24094440" cy="2940050"/>
          </a:xfrm>
        </p:spPr>
        <p:txBody>
          <a:bodyPr/>
          <a:lstStyle/>
          <a:p>
            <a:r>
              <a:rPr lang="en-US" smtClean="0"/>
              <a:t>Click to edit Master title style</a:t>
            </a:r>
            <a:endParaRPr lang="en-US"/>
          </a:p>
        </p:txBody>
      </p:sp>
      <p:sp>
        <p:nvSpPr>
          <p:cNvPr id="3" name="Subtitle 2"/>
          <p:cNvSpPr>
            <a:spLocks noGrp="1"/>
          </p:cNvSpPr>
          <p:nvPr>
            <p:ph type="subTitle" idx="1"/>
          </p:nvPr>
        </p:nvSpPr>
        <p:spPr>
          <a:xfrm>
            <a:off x="4251960" y="7772400"/>
            <a:ext cx="19842480" cy="3505200"/>
          </a:xfrm>
        </p:spPr>
        <p:txBody>
          <a:bodyPr/>
          <a:lstStyle>
            <a:lvl1pPr marL="0" indent="0" algn="ctr">
              <a:buNone/>
              <a:defRPr>
                <a:solidFill>
                  <a:schemeClr val="tx1">
                    <a:tint val="75000"/>
                  </a:schemeClr>
                </a:solidFill>
              </a:defRPr>
            </a:lvl1pPr>
            <a:lvl2pPr marL="1201750" indent="0" algn="ctr">
              <a:buNone/>
              <a:defRPr>
                <a:solidFill>
                  <a:schemeClr val="tx1">
                    <a:tint val="75000"/>
                  </a:schemeClr>
                </a:solidFill>
              </a:defRPr>
            </a:lvl2pPr>
            <a:lvl3pPr marL="2403500" indent="0" algn="ctr">
              <a:buNone/>
              <a:defRPr>
                <a:solidFill>
                  <a:schemeClr val="tx1">
                    <a:tint val="75000"/>
                  </a:schemeClr>
                </a:solidFill>
              </a:defRPr>
            </a:lvl3pPr>
            <a:lvl4pPr marL="3605251" indent="0" algn="ctr">
              <a:buNone/>
              <a:defRPr>
                <a:solidFill>
                  <a:schemeClr val="tx1">
                    <a:tint val="75000"/>
                  </a:schemeClr>
                </a:solidFill>
              </a:defRPr>
            </a:lvl4pPr>
            <a:lvl5pPr marL="4807001" indent="0" algn="ctr">
              <a:buNone/>
              <a:defRPr>
                <a:solidFill>
                  <a:schemeClr val="tx1">
                    <a:tint val="75000"/>
                  </a:schemeClr>
                </a:solidFill>
              </a:defRPr>
            </a:lvl5pPr>
            <a:lvl6pPr marL="6008751" indent="0" algn="ctr">
              <a:buNone/>
              <a:defRPr>
                <a:solidFill>
                  <a:schemeClr val="tx1">
                    <a:tint val="75000"/>
                  </a:schemeClr>
                </a:solidFill>
              </a:defRPr>
            </a:lvl6pPr>
            <a:lvl7pPr marL="7210501" indent="0" algn="ctr">
              <a:buNone/>
              <a:defRPr>
                <a:solidFill>
                  <a:schemeClr val="tx1">
                    <a:tint val="75000"/>
                  </a:schemeClr>
                </a:solidFill>
              </a:defRPr>
            </a:lvl7pPr>
            <a:lvl8pPr marL="8412251" indent="0" algn="ctr">
              <a:buNone/>
              <a:defRPr>
                <a:solidFill>
                  <a:schemeClr val="tx1">
                    <a:tint val="75000"/>
                  </a:schemeClr>
                </a:solidFill>
              </a:defRPr>
            </a:lvl8pPr>
            <a:lvl9pPr marL="961400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614CC8-C8B5-47A2-888F-C517EB519D84}" type="datetimeFigureOut">
              <a:rPr lang="en-US" smtClean="0"/>
              <a:t>2024-07-06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2A524-811E-4B04-9385-8926C262BC68}" type="slidenum">
              <a:rPr lang="en-US" smtClean="0"/>
              <a:t>‹#›</a:t>
            </a:fld>
            <a:endParaRPr lang="en-US"/>
          </a:p>
        </p:txBody>
      </p:sp>
    </p:spTree>
    <p:extLst>
      <p:ext uri="{BB962C8B-B14F-4D97-AF65-F5344CB8AC3E}">
        <p14:creationId xmlns:p14="http://schemas.microsoft.com/office/powerpoint/2010/main" val="532451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614CC8-C8B5-47A2-888F-C517EB519D84}" type="datetimeFigureOut">
              <a:rPr lang="en-US" smtClean="0"/>
              <a:t>2024-07-06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2A524-811E-4B04-9385-8926C262BC68}" type="slidenum">
              <a:rPr lang="en-US" smtClean="0"/>
              <a:t>‹#›</a:t>
            </a:fld>
            <a:endParaRPr lang="en-US"/>
          </a:p>
        </p:txBody>
      </p:sp>
    </p:spTree>
    <p:extLst>
      <p:ext uri="{BB962C8B-B14F-4D97-AF65-F5344CB8AC3E}">
        <p14:creationId xmlns:p14="http://schemas.microsoft.com/office/powerpoint/2010/main" val="1707653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551140" y="549277"/>
            <a:ext cx="6377940" cy="11703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17320" y="549277"/>
            <a:ext cx="18661380" cy="11703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614CC8-C8B5-47A2-888F-C517EB519D84}" type="datetimeFigureOut">
              <a:rPr lang="en-US" smtClean="0"/>
              <a:t>2024-07-06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2A524-811E-4B04-9385-8926C262BC68}" type="slidenum">
              <a:rPr lang="en-US" smtClean="0"/>
              <a:t>‹#›</a:t>
            </a:fld>
            <a:endParaRPr lang="en-US"/>
          </a:p>
        </p:txBody>
      </p:sp>
    </p:spTree>
    <p:extLst>
      <p:ext uri="{BB962C8B-B14F-4D97-AF65-F5344CB8AC3E}">
        <p14:creationId xmlns:p14="http://schemas.microsoft.com/office/powerpoint/2010/main" val="346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614CC8-C8B5-47A2-888F-C517EB519D84}" type="datetimeFigureOut">
              <a:rPr lang="en-US" smtClean="0"/>
              <a:t>2024-07-06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2A524-811E-4B04-9385-8926C262BC68}" type="slidenum">
              <a:rPr lang="en-US" smtClean="0"/>
              <a:t>‹#›</a:t>
            </a:fld>
            <a:endParaRPr lang="en-US"/>
          </a:p>
        </p:txBody>
      </p:sp>
    </p:spTree>
    <p:extLst>
      <p:ext uri="{BB962C8B-B14F-4D97-AF65-F5344CB8AC3E}">
        <p14:creationId xmlns:p14="http://schemas.microsoft.com/office/powerpoint/2010/main" val="2146764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39170" y="8813801"/>
            <a:ext cx="24094440" cy="2724150"/>
          </a:xfrm>
        </p:spPr>
        <p:txBody>
          <a:bodyPr anchor="t"/>
          <a:lstStyle>
            <a:lvl1pPr algn="l">
              <a:defRPr sz="10500" b="1" cap="all"/>
            </a:lvl1pPr>
          </a:lstStyle>
          <a:p>
            <a:r>
              <a:rPr lang="en-US" smtClean="0"/>
              <a:t>Click to edit Master title style</a:t>
            </a:r>
            <a:endParaRPr lang="en-US"/>
          </a:p>
        </p:txBody>
      </p:sp>
      <p:sp>
        <p:nvSpPr>
          <p:cNvPr id="3" name="Text Placeholder 2"/>
          <p:cNvSpPr>
            <a:spLocks noGrp="1"/>
          </p:cNvSpPr>
          <p:nvPr>
            <p:ph type="body" idx="1"/>
          </p:nvPr>
        </p:nvSpPr>
        <p:spPr>
          <a:xfrm>
            <a:off x="2239170" y="5813427"/>
            <a:ext cx="24094440" cy="3000374"/>
          </a:xfrm>
        </p:spPr>
        <p:txBody>
          <a:bodyPr anchor="b"/>
          <a:lstStyle>
            <a:lvl1pPr marL="0" indent="0">
              <a:buNone/>
              <a:defRPr sz="5300">
                <a:solidFill>
                  <a:schemeClr val="tx1">
                    <a:tint val="75000"/>
                  </a:schemeClr>
                </a:solidFill>
              </a:defRPr>
            </a:lvl1pPr>
            <a:lvl2pPr marL="1201750" indent="0">
              <a:buNone/>
              <a:defRPr sz="4700">
                <a:solidFill>
                  <a:schemeClr val="tx1">
                    <a:tint val="75000"/>
                  </a:schemeClr>
                </a:solidFill>
              </a:defRPr>
            </a:lvl2pPr>
            <a:lvl3pPr marL="2403500" indent="0">
              <a:buNone/>
              <a:defRPr sz="4200">
                <a:solidFill>
                  <a:schemeClr val="tx1">
                    <a:tint val="75000"/>
                  </a:schemeClr>
                </a:solidFill>
              </a:defRPr>
            </a:lvl3pPr>
            <a:lvl4pPr marL="3605251" indent="0">
              <a:buNone/>
              <a:defRPr sz="3700">
                <a:solidFill>
                  <a:schemeClr val="tx1">
                    <a:tint val="75000"/>
                  </a:schemeClr>
                </a:solidFill>
              </a:defRPr>
            </a:lvl4pPr>
            <a:lvl5pPr marL="4807001" indent="0">
              <a:buNone/>
              <a:defRPr sz="3700">
                <a:solidFill>
                  <a:schemeClr val="tx1">
                    <a:tint val="75000"/>
                  </a:schemeClr>
                </a:solidFill>
              </a:defRPr>
            </a:lvl5pPr>
            <a:lvl6pPr marL="6008751" indent="0">
              <a:buNone/>
              <a:defRPr sz="3700">
                <a:solidFill>
                  <a:schemeClr val="tx1">
                    <a:tint val="75000"/>
                  </a:schemeClr>
                </a:solidFill>
              </a:defRPr>
            </a:lvl6pPr>
            <a:lvl7pPr marL="7210501" indent="0">
              <a:buNone/>
              <a:defRPr sz="3700">
                <a:solidFill>
                  <a:schemeClr val="tx1">
                    <a:tint val="75000"/>
                  </a:schemeClr>
                </a:solidFill>
              </a:defRPr>
            </a:lvl7pPr>
            <a:lvl8pPr marL="8412251" indent="0">
              <a:buNone/>
              <a:defRPr sz="3700">
                <a:solidFill>
                  <a:schemeClr val="tx1">
                    <a:tint val="75000"/>
                  </a:schemeClr>
                </a:solidFill>
              </a:defRPr>
            </a:lvl8pPr>
            <a:lvl9pPr marL="9614002" indent="0">
              <a:buNone/>
              <a:defRPr sz="3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614CC8-C8B5-47A2-888F-C517EB519D84}" type="datetimeFigureOut">
              <a:rPr lang="en-US" smtClean="0"/>
              <a:t>2024-07-06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2A524-811E-4B04-9385-8926C262BC68}" type="slidenum">
              <a:rPr lang="en-US" smtClean="0"/>
              <a:t>‹#›</a:t>
            </a:fld>
            <a:endParaRPr lang="en-US"/>
          </a:p>
        </p:txBody>
      </p:sp>
    </p:spTree>
    <p:extLst>
      <p:ext uri="{BB962C8B-B14F-4D97-AF65-F5344CB8AC3E}">
        <p14:creationId xmlns:p14="http://schemas.microsoft.com/office/powerpoint/2010/main" val="1628479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17320" y="3200401"/>
            <a:ext cx="12519660" cy="9051926"/>
          </a:xfrm>
        </p:spPr>
        <p:txBody>
          <a:bodyPr/>
          <a:lstStyle>
            <a:lvl1pPr>
              <a:defRPr sz="7400"/>
            </a:lvl1pPr>
            <a:lvl2pPr>
              <a:defRPr sz="6300"/>
            </a:lvl2pPr>
            <a:lvl3pPr>
              <a:defRPr sz="5300"/>
            </a:lvl3pPr>
            <a:lvl4pPr>
              <a:defRPr sz="4700"/>
            </a:lvl4pPr>
            <a:lvl5pPr>
              <a:defRPr sz="4700"/>
            </a:lvl5pPr>
            <a:lvl6pPr>
              <a:defRPr sz="4700"/>
            </a:lvl6pPr>
            <a:lvl7pPr>
              <a:defRPr sz="4700"/>
            </a:lvl7pPr>
            <a:lvl8pPr>
              <a:defRPr sz="4700"/>
            </a:lvl8pPr>
            <a:lvl9pPr>
              <a:defRPr sz="4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4409420" y="3200401"/>
            <a:ext cx="12519660" cy="9051926"/>
          </a:xfrm>
        </p:spPr>
        <p:txBody>
          <a:bodyPr/>
          <a:lstStyle>
            <a:lvl1pPr>
              <a:defRPr sz="7400"/>
            </a:lvl1pPr>
            <a:lvl2pPr>
              <a:defRPr sz="6300"/>
            </a:lvl2pPr>
            <a:lvl3pPr>
              <a:defRPr sz="5300"/>
            </a:lvl3pPr>
            <a:lvl4pPr>
              <a:defRPr sz="4700"/>
            </a:lvl4pPr>
            <a:lvl5pPr>
              <a:defRPr sz="4700"/>
            </a:lvl5pPr>
            <a:lvl6pPr>
              <a:defRPr sz="4700"/>
            </a:lvl6pPr>
            <a:lvl7pPr>
              <a:defRPr sz="4700"/>
            </a:lvl7pPr>
            <a:lvl8pPr>
              <a:defRPr sz="4700"/>
            </a:lvl8pPr>
            <a:lvl9pPr>
              <a:defRPr sz="4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614CC8-C8B5-47A2-888F-C517EB519D84}" type="datetimeFigureOut">
              <a:rPr lang="en-US" smtClean="0"/>
              <a:t>2024-07-06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2A524-811E-4B04-9385-8926C262BC68}" type="slidenum">
              <a:rPr lang="en-US" smtClean="0"/>
              <a:t>‹#›</a:t>
            </a:fld>
            <a:endParaRPr lang="en-US"/>
          </a:p>
        </p:txBody>
      </p:sp>
    </p:spTree>
    <p:extLst>
      <p:ext uri="{BB962C8B-B14F-4D97-AF65-F5344CB8AC3E}">
        <p14:creationId xmlns:p14="http://schemas.microsoft.com/office/powerpoint/2010/main" val="4085250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7320" y="3070226"/>
            <a:ext cx="12524583" cy="1279524"/>
          </a:xfrm>
        </p:spPr>
        <p:txBody>
          <a:bodyPr anchor="b"/>
          <a:lstStyle>
            <a:lvl1pPr marL="0" indent="0">
              <a:buNone/>
              <a:defRPr sz="6300" b="1"/>
            </a:lvl1pPr>
            <a:lvl2pPr marL="1201750" indent="0">
              <a:buNone/>
              <a:defRPr sz="5300" b="1"/>
            </a:lvl2pPr>
            <a:lvl3pPr marL="2403500" indent="0">
              <a:buNone/>
              <a:defRPr sz="4700" b="1"/>
            </a:lvl3pPr>
            <a:lvl4pPr marL="3605251" indent="0">
              <a:buNone/>
              <a:defRPr sz="4200" b="1"/>
            </a:lvl4pPr>
            <a:lvl5pPr marL="4807001" indent="0">
              <a:buNone/>
              <a:defRPr sz="4200" b="1"/>
            </a:lvl5pPr>
            <a:lvl6pPr marL="6008751" indent="0">
              <a:buNone/>
              <a:defRPr sz="4200" b="1"/>
            </a:lvl6pPr>
            <a:lvl7pPr marL="7210501" indent="0">
              <a:buNone/>
              <a:defRPr sz="4200" b="1"/>
            </a:lvl7pPr>
            <a:lvl8pPr marL="8412251" indent="0">
              <a:buNone/>
              <a:defRPr sz="4200" b="1"/>
            </a:lvl8pPr>
            <a:lvl9pPr marL="9614002" indent="0">
              <a:buNone/>
              <a:defRPr sz="4200" b="1"/>
            </a:lvl9pPr>
          </a:lstStyle>
          <a:p>
            <a:pPr lvl="0"/>
            <a:r>
              <a:rPr lang="en-US" smtClean="0"/>
              <a:t>Click to edit Master text styles</a:t>
            </a:r>
          </a:p>
        </p:txBody>
      </p:sp>
      <p:sp>
        <p:nvSpPr>
          <p:cNvPr id="4" name="Content Placeholder 3"/>
          <p:cNvSpPr>
            <a:spLocks noGrp="1"/>
          </p:cNvSpPr>
          <p:nvPr>
            <p:ph sz="half" idx="2"/>
          </p:nvPr>
        </p:nvSpPr>
        <p:spPr>
          <a:xfrm>
            <a:off x="1417320" y="4349750"/>
            <a:ext cx="12524583" cy="7902576"/>
          </a:xfrm>
        </p:spPr>
        <p:txBody>
          <a:bodyPr/>
          <a:lstStyle>
            <a:lvl1pPr>
              <a:defRPr sz="6300"/>
            </a:lvl1pPr>
            <a:lvl2pPr>
              <a:defRPr sz="5300"/>
            </a:lvl2pPr>
            <a:lvl3pPr>
              <a:defRPr sz="4700"/>
            </a:lvl3pPr>
            <a:lvl4pPr>
              <a:defRPr sz="4200"/>
            </a:lvl4pPr>
            <a:lvl5pPr>
              <a:defRPr sz="4200"/>
            </a:lvl5pPr>
            <a:lvl6pPr>
              <a:defRPr sz="4200"/>
            </a:lvl6pPr>
            <a:lvl7pPr>
              <a:defRPr sz="4200"/>
            </a:lvl7pPr>
            <a:lvl8pPr>
              <a:defRPr sz="4200"/>
            </a:lvl8pPr>
            <a:lvl9pPr>
              <a:defRPr sz="4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4399579" y="3070226"/>
            <a:ext cx="12529503" cy="1279524"/>
          </a:xfrm>
        </p:spPr>
        <p:txBody>
          <a:bodyPr anchor="b"/>
          <a:lstStyle>
            <a:lvl1pPr marL="0" indent="0">
              <a:buNone/>
              <a:defRPr sz="6300" b="1"/>
            </a:lvl1pPr>
            <a:lvl2pPr marL="1201750" indent="0">
              <a:buNone/>
              <a:defRPr sz="5300" b="1"/>
            </a:lvl2pPr>
            <a:lvl3pPr marL="2403500" indent="0">
              <a:buNone/>
              <a:defRPr sz="4700" b="1"/>
            </a:lvl3pPr>
            <a:lvl4pPr marL="3605251" indent="0">
              <a:buNone/>
              <a:defRPr sz="4200" b="1"/>
            </a:lvl4pPr>
            <a:lvl5pPr marL="4807001" indent="0">
              <a:buNone/>
              <a:defRPr sz="4200" b="1"/>
            </a:lvl5pPr>
            <a:lvl6pPr marL="6008751" indent="0">
              <a:buNone/>
              <a:defRPr sz="4200" b="1"/>
            </a:lvl6pPr>
            <a:lvl7pPr marL="7210501" indent="0">
              <a:buNone/>
              <a:defRPr sz="4200" b="1"/>
            </a:lvl7pPr>
            <a:lvl8pPr marL="8412251" indent="0">
              <a:buNone/>
              <a:defRPr sz="4200" b="1"/>
            </a:lvl8pPr>
            <a:lvl9pPr marL="9614002" indent="0">
              <a:buNone/>
              <a:defRPr sz="4200" b="1"/>
            </a:lvl9pPr>
          </a:lstStyle>
          <a:p>
            <a:pPr lvl="0"/>
            <a:r>
              <a:rPr lang="en-US" smtClean="0"/>
              <a:t>Click to edit Master text styles</a:t>
            </a:r>
          </a:p>
        </p:txBody>
      </p:sp>
      <p:sp>
        <p:nvSpPr>
          <p:cNvPr id="6" name="Content Placeholder 5"/>
          <p:cNvSpPr>
            <a:spLocks noGrp="1"/>
          </p:cNvSpPr>
          <p:nvPr>
            <p:ph sz="quarter" idx="4"/>
          </p:nvPr>
        </p:nvSpPr>
        <p:spPr>
          <a:xfrm>
            <a:off x="14399579" y="4349750"/>
            <a:ext cx="12529503" cy="7902576"/>
          </a:xfrm>
        </p:spPr>
        <p:txBody>
          <a:bodyPr/>
          <a:lstStyle>
            <a:lvl1pPr>
              <a:defRPr sz="6300"/>
            </a:lvl1pPr>
            <a:lvl2pPr>
              <a:defRPr sz="5300"/>
            </a:lvl2pPr>
            <a:lvl3pPr>
              <a:defRPr sz="4700"/>
            </a:lvl3pPr>
            <a:lvl4pPr>
              <a:defRPr sz="4200"/>
            </a:lvl4pPr>
            <a:lvl5pPr>
              <a:defRPr sz="4200"/>
            </a:lvl5pPr>
            <a:lvl6pPr>
              <a:defRPr sz="4200"/>
            </a:lvl6pPr>
            <a:lvl7pPr>
              <a:defRPr sz="4200"/>
            </a:lvl7pPr>
            <a:lvl8pPr>
              <a:defRPr sz="4200"/>
            </a:lvl8pPr>
            <a:lvl9pPr>
              <a:defRPr sz="4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614CC8-C8B5-47A2-888F-C517EB519D84}" type="datetimeFigureOut">
              <a:rPr lang="en-US" smtClean="0"/>
              <a:t>2024-07-06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2A524-811E-4B04-9385-8926C262BC68}" type="slidenum">
              <a:rPr lang="en-US" smtClean="0"/>
              <a:t>‹#›</a:t>
            </a:fld>
            <a:endParaRPr lang="en-US"/>
          </a:p>
        </p:txBody>
      </p:sp>
    </p:spTree>
    <p:extLst>
      <p:ext uri="{BB962C8B-B14F-4D97-AF65-F5344CB8AC3E}">
        <p14:creationId xmlns:p14="http://schemas.microsoft.com/office/powerpoint/2010/main" val="221110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614CC8-C8B5-47A2-888F-C517EB519D84}" type="datetimeFigureOut">
              <a:rPr lang="en-US" smtClean="0"/>
              <a:t>2024-07-06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2A524-811E-4B04-9385-8926C262BC68}" type="slidenum">
              <a:rPr lang="en-US" smtClean="0"/>
              <a:t>‹#›</a:t>
            </a:fld>
            <a:endParaRPr lang="en-US"/>
          </a:p>
        </p:txBody>
      </p:sp>
    </p:spTree>
    <p:extLst>
      <p:ext uri="{BB962C8B-B14F-4D97-AF65-F5344CB8AC3E}">
        <p14:creationId xmlns:p14="http://schemas.microsoft.com/office/powerpoint/2010/main" val="2753104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614CC8-C8B5-47A2-888F-C517EB519D84}" type="datetimeFigureOut">
              <a:rPr lang="en-US" smtClean="0"/>
              <a:t>2024-07-06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E2A524-811E-4B04-9385-8926C262BC68}" type="slidenum">
              <a:rPr lang="en-US" smtClean="0"/>
              <a:t>‹#›</a:t>
            </a:fld>
            <a:endParaRPr lang="en-US"/>
          </a:p>
        </p:txBody>
      </p:sp>
    </p:spTree>
    <p:extLst>
      <p:ext uri="{BB962C8B-B14F-4D97-AF65-F5344CB8AC3E}">
        <p14:creationId xmlns:p14="http://schemas.microsoft.com/office/powerpoint/2010/main" val="314633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17322" y="546100"/>
            <a:ext cx="9325770" cy="2324100"/>
          </a:xfrm>
        </p:spPr>
        <p:txBody>
          <a:bodyPr anchor="b"/>
          <a:lstStyle>
            <a:lvl1pPr algn="l">
              <a:defRPr sz="5300" b="1"/>
            </a:lvl1pPr>
          </a:lstStyle>
          <a:p>
            <a:r>
              <a:rPr lang="en-US" smtClean="0"/>
              <a:t>Click to edit Master title style</a:t>
            </a:r>
            <a:endParaRPr lang="en-US"/>
          </a:p>
        </p:txBody>
      </p:sp>
      <p:sp>
        <p:nvSpPr>
          <p:cNvPr id="3" name="Content Placeholder 2"/>
          <p:cNvSpPr>
            <a:spLocks noGrp="1"/>
          </p:cNvSpPr>
          <p:nvPr>
            <p:ph idx="1"/>
          </p:nvPr>
        </p:nvSpPr>
        <p:spPr>
          <a:xfrm>
            <a:off x="11082655" y="546101"/>
            <a:ext cx="15846425" cy="11706226"/>
          </a:xfrm>
        </p:spPr>
        <p:txBody>
          <a:bodyPr/>
          <a:lstStyle>
            <a:lvl1pPr>
              <a:defRPr sz="8400"/>
            </a:lvl1pPr>
            <a:lvl2pPr>
              <a:defRPr sz="7400"/>
            </a:lvl2pPr>
            <a:lvl3pPr>
              <a:defRPr sz="6300"/>
            </a:lvl3pPr>
            <a:lvl4pPr>
              <a:defRPr sz="5300"/>
            </a:lvl4pPr>
            <a:lvl5pPr>
              <a:defRPr sz="5300"/>
            </a:lvl5pPr>
            <a:lvl6pPr>
              <a:defRPr sz="5300"/>
            </a:lvl6pPr>
            <a:lvl7pPr>
              <a:defRPr sz="5300"/>
            </a:lvl7pPr>
            <a:lvl8pPr>
              <a:defRPr sz="5300"/>
            </a:lvl8pPr>
            <a:lvl9pPr>
              <a:defRPr sz="5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417322" y="2870201"/>
            <a:ext cx="9325770" cy="9382126"/>
          </a:xfrm>
        </p:spPr>
        <p:txBody>
          <a:bodyPr/>
          <a:lstStyle>
            <a:lvl1pPr marL="0" indent="0">
              <a:buNone/>
              <a:defRPr sz="3700"/>
            </a:lvl1pPr>
            <a:lvl2pPr marL="1201750" indent="0">
              <a:buNone/>
              <a:defRPr sz="3200"/>
            </a:lvl2pPr>
            <a:lvl3pPr marL="2403500" indent="0">
              <a:buNone/>
              <a:defRPr sz="2600"/>
            </a:lvl3pPr>
            <a:lvl4pPr marL="3605251" indent="0">
              <a:buNone/>
              <a:defRPr sz="2400"/>
            </a:lvl4pPr>
            <a:lvl5pPr marL="4807001" indent="0">
              <a:buNone/>
              <a:defRPr sz="2400"/>
            </a:lvl5pPr>
            <a:lvl6pPr marL="6008751" indent="0">
              <a:buNone/>
              <a:defRPr sz="2400"/>
            </a:lvl6pPr>
            <a:lvl7pPr marL="7210501" indent="0">
              <a:buNone/>
              <a:defRPr sz="2400"/>
            </a:lvl7pPr>
            <a:lvl8pPr marL="8412251" indent="0">
              <a:buNone/>
              <a:defRPr sz="2400"/>
            </a:lvl8pPr>
            <a:lvl9pPr marL="9614002" indent="0">
              <a:buNone/>
              <a:defRPr sz="2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614CC8-C8B5-47A2-888F-C517EB519D84}" type="datetimeFigureOut">
              <a:rPr lang="en-US" smtClean="0"/>
              <a:t>2024-07-06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2A524-811E-4B04-9385-8926C262BC68}" type="slidenum">
              <a:rPr lang="en-US" smtClean="0"/>
              <a:t>‹#›</a:t>
            </a:fld>
            <a:endParaRPr lang="en-US"/>
          </a:p>
        </p:txBody>
      </p:sp>
    </p:spTree>
    <p:extLst>
      <p:ext uri="{BB962C8B-B14F-4D97-AF65-F5344CB8AC3E}">
        <p14:creationId xmlns:p14="http://schemas.microsoft.com/office/powerpoint/2010/main" val="355339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093" y="9601200"/>
            <a:ext cx="17007840" cy="1133476"/>
          </a:xfrm>
        </p:spPr>
        <p:txBody>
          <a:bodyPr anchor="b"/>
          <a:lstStyle>
            <a:lvl1pPr algn="l">
              <a:defRPr sz="5300" b="1"/>
            </a:lvl1pPr>
          </a:lstStyle>
          <a:p>
            <a:r>
              <a:rPr lang="en-US" smtClean="0"/>
              <a:t>Click to edit Master title style</a:t>
            </a:r>
            <a:endParaRPr lang="en-US"/>
          </a:p>
        </p:txBody>
      </p:sp>
      <p:sp>
        <p:nvSpPr>
          <p:cNvPr id="3" name="Picture Placeholder 2"/>
          <p:cNvSpPr>
            <a:spLocks noGrp="1"/>
          </p:cNvSpPr>
          <p:nvPr>
            <p:ph type="pic" idx="1"/>
          </p:nvPr>
        </p:nvSpPr>
        <p:spPr>
          <a:xfrm>
            <a:off x="5556093" y="1225550"/>
            <a:ext cx="17007840" cy="8229600"/>
          </a:xfrm>
        </p:spPr>
        <p:txBody>
          <a:bodyPr/>
          <a:lstStyle>
            <a:lvl1pPr marL="0" indent="0">
              <a:buNone/>
              <a:defRPr sz="8400"/>
            </a:lvl1pPr>
            <a:lvl2pPr marL="1201750" indent="0">
              <a:buNone/>
              <a:defRPr sz="7400"/>
            </a:lvl2pPr>
            <a:lvl3pPr marL="2403500" indent="0">
              <a:buNone/>
              <a:defRPr sz="6300"/>
            </a:lvl3pPr>
            <a:lvl4pPr marL="3605251" indent="0">
              <a:buNone/>
              <a:defRPr sz="5300"/>
            </a:lvl4pPr>
            <a:lvl5pPr marL="4807001" indent="0">
              <a:buNone/>
              <a:defRPr sz="5300"/>
            </a:lvl5pPr>
            <a:lvl6pPr marL="6008751" indent="0">
              <a:buNone/>
              <a:defRPr sz="5300"/>
            </a:lvl6pPr>
            <a:lvl7pPr marL="7210501" indent="0">
              <a:buNone/>
              <a:defRPr sz="5300"/>
            </a:lvl7pPr>
            <a:lvl8pPr marL="8412251" indent="0">
              <a:buNone/>
              <a:defRPr sz="5300"/>
            </a:lvl8pPr>
            <a:lvl9pPr marL="9614002" indent="0">
              <a:buNone/>
              <a:defRPr sz="5300"/>
            </a:lvl9pPr>
          </a:lstStyle>
          <a:p>
            <a:endParaRPr lang="en-US"/>
          </a:p>
        </p:txBody>
      </p:sp>
      <p:sp>
        <p:nvSpPr>
          <p:cNvPr id="4" name="Text Placeholder 3"/>
          <p:cNvSpPr>
            <a:spLocks noGrp="1"/>
          </p:cNvSpPr>
          <p:nvPr>
            <p:ph type="body" sz="half" idx="2"/>
          </p:nvPr>
        </p:nvSpPr>
        <p:spPr>
          <a:xfrm>
            <a:off x="5556093" y="10734676"/>
            <a:ext cx="17007840" cy="1609724"/>
          </a:xfrm>
        </p:spPr>
        <p:txBody>
          <a:bodyPr/>
          <a:lstStyle>
            <a:lvl1pPr marL="0" indent="0">
              <a:buNone/>
              <a:defRPr sz="3700"/>
            </a:lvl1pPr>
            <a:lvl2pPr marL="1201750" indent="0">
              <a:buNone/>
              <a:defRPr sz="3200"/>
            </a:lvl2pPr>
            <a:lvl3pPr marL="2403500" indent="0">
              <a:buNone/>
              <a:defRPr sz="2600"/>
            </a:lvl3pPr>
            <a:lvl4pPr marL="3605251" indent="0">
              <a:buNone/>
              <a:defRPr sz="2400"/>
            </a:lvl4pPr>
            <a:lvl5pPr marL="4807001" indent="0">
              <a:buNone/>
              <a:defRPr sz="2400"/>
            </a:lvl5pPr>
            <a:lvl6pPr marL="6008751" indent="0">
              <a:buNone/>
              <a:defRPr sz="2400"/>
            </a:lvl6pPr>
            <a:lvl7pPr marL="7210501" indent="0">
              <a:buNone/>
              <a:defRPr sz="2400"/>
            </a:lvl7pPr>
            <a:lvl8pPr marL="8412251" indent="0">
              <a:buNone/>
              <a:defRPr sz="2400"/>
            </a:lvl8pPr>
            <a:lvl9pPr marL="9614002" indent="0">
              <a:buNone/>
              <a:defRPr sz="2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614CC8-C8B5-47A2-888F-C517EB519D84}" type="datetimeFigureOut">
              <a:rPr lang="en-US" smtClean="0"/>
              <a:t>2024-07-06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2A524-811E-4B04-9385-8926C262BC68}" type="slidenum">
              <a:rPr lang="en-US" smtClean="0"/>
              <a:t>‹#›</a:t>
            </a:fld>
            <a:endParaRPr lang="en-US"/>
          </a:p>
        </p:txBody>
      </p:sp>
    </p:spTree>
    <p:extLst>
      <p:ext uri="{BB962C8B-B14F-4D97-AF65-F5344CB8AC3E}">
        <p14:creationId xmlns:p14="http://schemas.microsoft.com/office/powerpoint/2010/main" val="2839683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17320" y="549276"/>
            <a:ext cx="25511760" cy="2286000"/>
          </a:xfrm>
          <a:prstGeom prst="rect">
            <a:avLst/>
          </a:prstGeom>
        </p:spPr>
        <p:txBody>
          <a:bodyPr vert="horz" lIns="240350" tIns="120175" rIns="240350" bIns="12017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417320" y="3200401"/>
            <a:ext cx="25511760" cy="9051926"/>
          </a:xfrm>
          <a:prstGeom prst="rect">
            <a:avLst/>
          </a:prstGeom>
        </p:spPr>
        <p:txBody>
          <a:bodyPr vert="horz" lIns="240350" tIns="120175" rIns="240350" bIns="12017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417320" y="12712701"/>
            <a:ext cx="6614160" cy="730250"/>
          </a:xfrm>
          <a:prstGeom prst="rect">
            <a:avLst/>
          </a:prstGeom>
        </p:spPr>
        <p:txBody>
          <a:bodyPr vert="horz" lIns="240350" tIns="120175" rIns="240350" bIns="120175" rtlCol="0" anchor="ctr"/>
          <a:lstStyle>
            <a:lvl1pPr algn="l">
              <a:defRPr sz="3200">
                <a:solidFill>
                  <a:schemeClr val="tx1">
                    <a:tint val="75000"/>
                  </a:schemeClr>
                </a:solidFill>
              </a:defRPr>
            </a:lvl1pPr>
          </a:lstStyle>
          <a:p>
            <a:fld id="{D0614CC8-C8B5-47A2-888F-C517EB519D84}" type="datetimeFigureOut">
              <a:rPr lang="en-US" smtClean="0"/>
              <a:t>2024-07-06</a:t>
            </a:fld>
            <a:endParaRPr lang="en-US"/>
          </a:p>
        </p:txBody>
      </p:sp>
      <p:sp>
        <p:nvSpPr>
          <p:cNvPr id="5" name="Footer Placeholder 4"/>
          <p:cNvSpPr>
            <a:spLocks noGrp="1"/>
          </p:cNvSpPr>
          <p:nvPr>
            <p:ph type="ftr" sz="quarter" idx="3"/>
          </p:nvPr>
        </p:nvSpPr>
        <p:spPr>
          <a:xfrm>
            <a:off x="9685020" y="12712701"/>
            <a:ext cx="8976360" cy="730250"/>
          </a:xfrm>
          <a:prstGeom prst="rect">
            <a:avLst/>
          </a:prstGeom>
        </p:spPr>
        <p:txBody>
          <a:bodyPr vert="horz" lIns="240350" tIns="120175" rIns="240350" bIns="120175" rtlCol="0" anchor="ctr"/>
          <a:lstStyle>
            <a:lvl1pPr algn="ctr">
              <a:defRPr sz="3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314920" y="12712701"/>
            <a:ext cx="6614160" cy="730250"/>
          </a:xfrm>
          <a:prstGeom prst="rect">
            <a:avLst/>
          </a:prstGeom>
        </p:spPr>
        <p:txBody>
          <a:bodyPr vert="horz" lIns="240350" tIns="120175" rIns="240350" bIns="120175" rtlCol="0" anchor="ctr"/>
          <a:lstStyle>
            <a:lvl1pPr algn="r">
              <a:defRPr sz="3200">
                <a:solidFill>
                  <a:schemeClr val="tx1">
                    <a:tint val="75000"/>
                  </a:schemeClr>
                </a:solidFill>
              </a:defRPr>
            </a:lvl1pPr>
          </a:lstStyle>
          <a:p>
            <a:fld id="{86E2A524-811E-4B04-9385-8926C262BC68}" type="slidenum">
              <a:rPr lang="en-US" smtClean="0"/>
              <a:t>‹#›</a:t>
            </a:fld>
            <a:endParaRPr lang="en-US"/>
          </a:p>
        </p:txBody>
      </p:sp>
    </p:spTree>
    <p:extLst>
      <p:ext uri="{BB962C8B-B14F-4D97-AF65-F5344CB8AC3E}">
        <p14:creationId xmlns:p14="http://schemas.microsoft.com/office/powerpoint/2010/main" val="786883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403500" rtl="0" eaLnBrk="1" latinLnBrk="0" hangingPunct="1">
        <a:spcBef>
          <a:spcPct val="0"/>
        </a:spcBef>
        <a:buNone/>
        <a:defRPr sz="11600" kern="1200">
          <a:solidFill>
            <a:schemeClr val="tx1"/>
          </a:solidFill>
          <a:latin typeface="+mj-lt"/>
          <a:ea typeface="+mj-ea"/>
          <a:cs typeface="+mj-cs"/>
        </a:defRPr>
      </a:lvl1pPr>
    </p:titleStyle>
    <p:bodyStyle>
      <a:lvl1pPr marL="901313" indent="-901313" algn="l" defTabSz="2403500" rtl="0" eaLnBrk="1" latinLnBrk="0" hangingPunct="1">
        <a:spcBef>
          <a:spcPct val="20000"/>
        </a:spcBef>
        <a:buFont typeface="Arial" pitchFamily="34" charset="0"/>
        <a:buChar char="•"/>
        <a:defRPr sz="8400" kern="1200">
          <a:solidFill>
            <a:schemeClr val="tx1"/>
          </a:solidFill>
          <a:latin typeface="+mn-lt"/>
          <a:ea typeface="+mn-ea"/>
          <a:cs typeface="+mn-cs"/>
        </a:defRPr>
      </a:lvl1pPr>
      <a:lvl2pPr marL="1952844" indent="-751094" algn="l" defTabSz="2403500" rtl="0" eaLnBrk="1" latinLnBrk="0" hangingPunct="1">
        <a:spcBef>
          <a:spcPct val="20000"/>
        </a:spcBef>
        <a:buFont typeface="Arial" pitchFamily="34" charset="0"/>
        <a:buChar char="–"/>
        <a:defRPr sz="7400" kern="1200">
          <a:solidFill>
            <a:schemeClr val="tx1"/>
          </a:solidFill>
          <a:latin typeface="+mn-lt"/>
          <a:ea typeface="+mn-ea"/>
          <a:cs typeface="+mn-cs"/>
        </a:defRPr>
      </a:lvl2pPr>
      <a:lvl3pPr marL="3004376" indent="-600875" algn="l" defTabSz="2403500" rtl="0" eaLnBrk="1" latinLnBrk="0" hangingPunct="1">
        <a:spcBef>
          <a:spcPct val="20000"/>
        </a:spcBef>
        <a:buFont typeface="Arial" pitchFamily="34" charset="0"/>
        <a:buChar char="•"/>
        <a:defRPr sz="6300" kern="1200">
          <a:solidFill>
            <a:schemeClr val="tx1"/>
          </a:solidFill>
          <a:latin typeface="+mn-lt"/>
          <a:ea typeface="+mn-ea"/>
          <a:cs typeface="+mn-cs"/>
        </a:defRPr>
      </a:lvl3pPr>
      <a:lvl4pPr marL="4206126" indent="-600875" algn="l" defTabSz="2403500" rtl="0" eaLnBrk="1" latinLnBrk="0" hangingPunct="1">
        <a:spcBef>
          <a:spcPct val="20000"/>
        </a:spcBef>
        <a:buFont typeface="Arial" pitchFamily="34" charset="0"/>
        <a:buChar char="–"/>
        <a:defRPr sz="5300" kern="1200">
          <a:solidFill>
            <a:schemeClr val="tx1"/>
          </a:solidFill>
          <a:latin typeface="+mn-lt"/>
          <a:ea typeface="+mn-ea"/>
          <a:cs typeface="+mn-cs"/>
        </a:defRPr>
      </a:lvl4pPr>
      <a:lvl5pPr marL="5407876" indent="-600875" algn="l" defTabSz="2403500" rtl="0" eaLnBrk="1" latinLnBrk="0" hangingPunct="1">
        <a:spcBef>
          <a:spcPct val="20000"/>
        </a:spcBef>
        <a:buFont typeface="Arial" pitchFamily="34" charset="0"/>
        <a:buChar char="»"/>
        <a:defRPr sz="5300" kern="1200">
          <a:solidFill>
            <a:schemeClr val="tx1"/>
          </a:solidFill>
          <a:latin typeface="+mn-lt"/>
          <a:ea typeface="+mn-ea"/>
          <a:cs typeface="+mn-cs"/>
        </a:defRPr>
      </a:lvl5pPr>
      <a:lvl6pPr marL="6609626" indent="-600875" algn="l" defTabSz="2403500" rtl="0" eaLnBrk="1" latinLnBrk="0" hangingPunct="1">
        <a:spcBef>
          <a:spcPct val="20000"/>
        </a:spcBef>
        <a:buFont typeface="Arial" pitchFamily="34" charset="0"/>
        <a:buChar char="•"/>
        <a:defRPr sz="5300" kern="1200">
          <a:solidFill>
            <a:schemeClr val="tx1"/>
          </a:solidFill>
          <a:latin typeface="+mn-lt"/>
          <a:ea typeface="+mn-ea"/>
          <a:cs typeface="+mn-cs"/>
        </a:defRPr>
      </a:lvl6pPr>
      <a:lvl7pPr marL="7811376" indent="-600875" algn="l" defTabSz="2403500" rtl="0" eaLnBrk="1" latinLnBrk="0" hangingPunct="1">
        <a:spcBef>
          <a:spcPct val="20000"/>
        </a:spcBef>
        <a:buFont typeface="Arial" pitchFamily="34" charset="0"/>
        <a:buChar char="•"/>
        <a:defRPr sz="5300" kern="1200">
          <a:solidFill>
            <a:schemeClr val="tx1"/>
          </a:solidFill>
          <a:latin typeface="+mn-lt"/>
          <a:ea typeface="+mn-ea"/>
          <a:cs typeface="+mn-cs"/>
        </a:defRPr>
      </a:lvl7pPr>
      <a:lvl8pPr marL="9013127" indent="-600875" algn="l" defTabSz="2403500" rtl="0" eaLnBrk="1" latinLnBrk="0" hangingPunct="1">
        <a:spcBef>
          <a:spcPct val="20000"/>
        </a:spcBef>
        <a:buFont typeface="Arial" pitchFamily="34" charset="0"/>
        <a:buChar char="•"/>
        <a:defRPr sz="5300" kern="1200">
          <a:solidFill>
            <a:schemeClr val="tx1"/>
          </a:solidFill>
          <a:latin typeface="+mn-lt"/>
          <a:ea typeface="+mn-ea"/>
          <a:cs typeface="+mn-cs"/>
        </a:defRPr>
      </a:lvl8pPr>
      <a:lvl9pPr marL="10214877" indent="-600875" algn="l" defTabSz="2403500" rtl="0" eaLnBrk="1" latinLnBrk="0" hangingPunct="1">
        <a:spcBef>
          <a:spcPct val="20000"/>
        </a:spcBef>
        <a:buFont typeface="Arial" pitchFamily="34" charset="0"/>
        <a:buChar char="•"/>
        <a:defRPr sz="5300" kern="1200">
          <a:solidFill>
            <a:schemeClr val="tx1"/>
          </a:solidFill>
          <a:latin typeface="+mn-lt"/>
          <a:ea typeface="+mn-ea"/>
          <a:cs typeface="+mn-cs"/>
        </a:defRPr>
      </a:lvl9pPr>
    </p:bodyStyle>
    <p:otherStyle>
      <a:defPPr>
        <a:defRPr lang="en-US"/>
      </a:defPPr>
      <a:lvl1pPr marL="0" algn="l" defTabSz="2403500" rtl="0" eaLnBrk="1" latinLnBrk="0" hangingPunct="1">
        <a:defRPr sz="4700" kern="1200">
          <a:solidFill>
            <a:schemeClr val="tx1"/>
          </a:solidFill>
          <a:latin typeface="+mn-lt"/>
          <a:ea typeface="+mn-ea"/>
          <a:cs typeface="+mn-cs"/>
        </a:defRPr>
      </a:lvl1pPr>
      <a:lvl2pPr marL="1201750" algn="l" defTabSz="2403500" rtl="0" eaLnBrk="1" latinLnBrk="0" hangingPunct="1">
        <a:defRPr sz="4700" kern="1200">
          <a:solidFill>
            <a:schemeClr val="tx1"/>
          </a:solidFill>
          <a:latin typeface="+mn-lt"/>
          <a:ea typeface="+mn-ea"/>
          <a:cs typeface="+mn-cs"/>
        </a:defRPr>
      </a:lvl2pPr>
      <a:lvl3pPr marL="2403500" algn="l" defTabSz="2403500" rtl="0" eaLnBrk="1" latinLnBrk="0" hangingPunct="1">
        <a:defRPr sz="4700" kern="1200">
          <a:solidFill>
            <a:schemeClr val="tx1"/>
          </a:solidFill>
          <a:latin typeface="+mn-lt"/>
          <a:ea typeface="+mn-ea"/>
          <a:cs typeface="+mn-cs"/>
        </a:defRPr>
      </a:lvl3pPr>
      <a:lvl4pPr marL="3605251" algn="l" defTabSz="2403500" rtl="0" eaLnBrk="1" latinLnBrk="0" hangingPunct="1">
        <a:defRPr sz="4700" kern="1200">
          <a:solidFill>
            <a:schemeClr val="tx1"/>
          </a:solidFill>
          <a:latin typeface="+mn-lt"/>
          <a:ea typeface="+mn-ea"/>
          <a:cs typeface="+mn-cs"/>
        </a:defRPr>
      </a:lvl4pPr>
      <a:lvl5pPr marL="4807001" algn="l" defTabSz="2403500" rtl="0" eaLnBrk="1" latinLnBrk="0" hangingPunct="1">
        <a:defRPr sz="4700" kern="1200">
          <a:solidFill>
            <a:schemeClr val="tx1"/>
          </a:solidFill>
          <a:latin typeface="+mn-lt"/>
          <a:ea typeface="+mn-ea"/>
          <a:cs typeface="+mn-cs"/>
        </a:defRPr>
      </a:lvl5pPr>
      <a:lvl6pPr marL="6008751" algn="l" defTabSz="2403500" rtl="0" eaLnBrk="1" latinLnBrk="0" hangingPunct="1">
        <a:defRPr sz="4700" kern="1200">
          <a:solidFill>
            <a:schemeClr val="tx1"/>
          </a:solidFill>
          <a:latin typeface="+mn-lt"/>
          <a:ea typeface="+mn-ea"/>
          <a:cs typeface="+mn-cs"/>
        </a:defRPr>
      </a:lvl6pPr>
      <a:lvl7pPr marL="7210501" algn="l" defTabSz="2403500" rtl="0" eaLnBrk="1" latinLnBrk="0" hangingPunct="1">
        <a:defRPr sz="4700" kern="1200">
          <a:solidFill>
            <a:schemeClr val="tx1"/>
          </a:solidFill>
          <a:latin typeface="+mn-lt"/>
          <a:ea typeface="+mn-ea"/>
          <a:cs typeface="+mn-cs"/>
        </a:defRPr>
      </a:lvl7pPr>
      <a:lvl8pPr marL="8412251" algn="l" defTabSz="2403500" rtl="0" eaLnBrk="1" latinLnBrk="0" hangingPunct="1">
        <a:defRPr sz="4700" kern="1200">
          <a:solidFill>
            <a:schemeClr val="tx1"/>
          </a:solidFill>
          <a:latin typeface="+mn-lt"/>
          <a:ea typeface="+mn-ea"/>
          <a:cs typeface="+mn-cs"/>
        </a:defRPr>
      </a:lvl8pPr>
      <a:lvl9pPr marL="9614002" algn="l" defTabSz="2403500" rtl="0" eaLnBrk="1" latinLnBrk="0" hangingPunct="1">
        <a:defRPr sz="4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3.jpeg"/><Relationship Id="rId5" Type="http://schemas.microsoft.com/office/2007/relationships/hdphoto" Target="../media/hdphoto2.wdp"/><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jpg"/><Relationship Id="rId7" Type="http://schemas.microsoft.com/office/2007/relationships/hdphoto" Target="../media/hdphoto15.wdp"/><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14.wdp"/><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7320" y="762003"/>
            <a:ext cx="25747980" cy="13815623"/>
          </a:xfrm>
          <a:prstGeom prst="rect">
            <a:avLst/>
          </a:prstGeom>
        </p:spPr>
        <p:txBody>
          <a:bodyPr wrap="square" lIns="240324" tIns="120165" rIns="240324" bIns="120165">
            <a:spAutoFit/>
          </a:bodyPr>
          <a:lstStyle/>
          <a:p>
            <a:r>
              <a:rPr lang="en-US" sz="6300" b="1" dirty="0">
                <a:latin typeface="Times New Roman" pitchFamily="18" charset="0"/>
                <a:cs typeface="Times New Roman" pitchFamily="18" charset="0"/>
              </a:rPr>
              <a:t>Process </a:t>
            </a:r>
            <a:r>
              <a:rPr lang="en-US" sz="6300" b="1" dirty="0" err="1">
                <a:latin typeface="Times New Roman" pitchFamily="18" charset="0"/>
                <a:cs typeface="Times New Roman" pitchFamily="18" charset="0"/>
              </a:rPr>
              <a:t>vs</a:t>
            </a:r>
            <a:r>
              <a:rPr lang="en-US" sz="6300" b="1" dirty="0">
                <a:latin typeface="Times New Roman" pitchFamily="18" charset="0"/>
                <a:cs typeface="Times New Roman" pitchFamily="18" charset="0"/>
              </a:rPr>
              <a:t> Program</a:t>
            </a:r>
          </a:p>
          <a:p>
            <a:pPr marL="751015" indent="-751015">
              <a:buFont typeface="Arial" pitchFamily="34" charset="0"/>
              <a:buChar char="•"/>
            </a:pPr>
            <a:r>
              <a:rPr lang="en-US" sz="6300" dirty="0">
                <a:latin typeface="Times New Roman" pitchFamily="18" charset="0"/>
                <a:cs typeface="Times New Roman" pitchFamily="18" charset="0"/>
              </a:rPr>
              <a:t>A process is just an instance of an executing program, including the current values of the program counter, registers, and variables. </a:t>
            </a:r>
          </a:p>
          <a:p>
            <a:pPr marL="751015" indent="-751015">
              <a:buFont typeface="Arial" pitchFamily="34" charset="0"/>
              <a:buChar char="•"/>
            </a:pPr>
            <a:r>
              <a:rPr lang="en-US" sz="6300" i="1" dirty="0">
                <a:latin typeface="Times New Roman" pitchFamily="18" charset="0"/>
                <a:cs typeface="Times New Roman" pitchFamily="18" charset="0"/>
              </a:rPr>
              <a:t>A process is an activity of some kind, it has program, input, output and state.</a:t>
            </a:r>
            <a:r>
              <a:rPr lang="en-US" sz="6300" dirty="0">
                <a:latin typeface="Times New Roman" pitchFamily="18" charset="0"/>
                <a:cs typeface="Times New Roman" pitchFamily="18" charset="0"/>
              </a:rPr>
              <a:t> </a:t>
            </a:r>
          </a:p>
          <a:p>
            <a:pPr marL="751015" indent="-751015">
              <a:buFont typeface="Arial" pitchFamily="34" charset="0"/>
              <a:buChar char="•"/>
            </a:pPr>
            <a:r>
              <a:rPr lang="en-US" sz="6300" dirty="0">
                <a:latin typeface="Times New Roman" pitchFamily="18" charset="0"/>
                <a:cs typeface="Times New Roman" pitchFamily="18" charset="0"/>
              </a:rPr>
              <a:t>In contrast, a program is something that may be stored on disk, not doing anything. </a:t>
            </a:r>
          </a:p>
          <a:p>
            <a:pPr marL="751015" indent="-751015">
              <a:buFont typeface="Arial" pitchFamily="34" charset="0"/>
              <a:buChar char="•"/>
            </a:pPr>
            <a:r>
              <a:rPr lang="en-US" sz="6300" dirty="0">
                <a:latin typeface="Times New Roman" pitchFamily="18" charset="0"/>
                <a:cs typeface="Times New Roman" pitchFamily="18" charset="0"/>
              </a:rPr>
              <a:t>For example, it is often possible to start a word processor twice or print two files at</a:t>
            </a:r>
            <a:br>
              <a:rPr lang="en-US" sz="6300" dirty="0">
                <a:latin typeface="Times New Roman" pitchFamily="18" charset="0"/>
                <a:cs typeface="Times New Roman" pitchFamily="18" charset="0"/>
              </a:rPr>
            </a:br>
            <a:r>
              <a:rPr lang="en-US" sz="6300" dirty="0">
                <a:latin typeface="Times New Roman" pitchFamily="18" charset="0"/>
                <a:cs typeface="Times New Roman" pitchFamily="18" charset="0"/>
              </a:rPr>
              <a:t>the same time if two printers are available. The fact that two processes happen to</a:t>
            </a:r>
            <a:br>
              <a:rPr lang="en-US" sz="6300" dirty="0">
                <a:latin typeface="Times New Roman" pitchFamily="18" charset="0"/>
                <a:cs typeface="Times New Roman" pitchFamily="18" charset="0"/>
              </a:rPr>
            </a:br>
            <a:r>
              <a:rPr lang="en-US" sz="6300" dirty="0">
                <a:latin typeface="Times New Roman" pitchFamily="18" charset="0"/>
                <a:cs typeface="Times New Roman" pitchFamily="18" charset="0"/>
              </a:rPr>
              <a:t>be running the same program does not matter; they are distinct processes. </a:t>
            </a:r>
            <a:br>
              <a:rPr lang="en-US" sz="6300" dirty="0">
                <a:latin typeface="Times New Roman" pitchFamily="18" charset="0"/>
                <a:cs typeface="Times New Roman" pitchFamily="18" charset="0"/>
              </a:rPr>
            </a:br>
            <a:r>
              <a:rPr lang="en-US" sz="6300" dirty="0">
                <a:latin typeface="Times New Roman" pitchFamily="18" charset="0"/>
                <a:cs typeface="Times New Roman" pitchFamily="18" charset="0"/>
              </a:rPr>
              <a:t/>
            </a:r>
            <a:br>
              <a:rPr lang="en-US" sz="6300" dirty="0">
                <a:latin typeface="Times New Roman" pitchFamily="18" charset="0"/>
                <a:cs typeface="Times New Roman" pitchFamily="18" charset="0"/>
              </a:rPr>
            </a:br>
            <a:endParaRPr lang="en-US" sz="6300" dirty="0">
              <a:latin typeface="Times New Roman" pitchFamily="18" charset="0"/>
              <a:cs typeface="Times New Roman" pitchFamily="18" charset="0"/>
            </a:endParaRPr>
          </a:p>
        </p:txBody>
      </p:sp>
    </p:spTree>
    <p:extLst>
      <p:ext uri="{BB962C8B-B14F-4D97-AF65-F5344CB8AC3E}">
        <p14:creationId xmlns:p14="http://schemas.microsoft.com/office/powerpoint/2010/main" val="36539189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8" y="914405"/>
            <a:ext cx="27637737" cy="1188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7401520" y="12039600"/>
            <a:ext cx="708660" cy="762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240324" tIns="120165" rIns="240324" bIns="120165" rtlCol="0" anchor="ctr"/>
          <a:lstStyle/>
          <a:p>
            <a:pPr algn="ctr"/>
            <a:endParaRPr lang="en-US"/>
          </a:p>
        </p:txBody>
      </p:sp>
      <p:sp>
        <p:nvSpPr>
          <p:cNvPr id="5" name="Rectangle 4"/>
          <p:cNvSpPr/>
          <p:nvPr/>
        </p:nvSpPr>
        <p:spPr>
          <a:xfrm>
            <a:off x="472448" y="12420600"/>
            <a:ext cx="4251957"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240324" tIns="120165" rIns="240324" bIns="120165" rtlCol="0" anchor="ctr"/>
          <a:lstStyle/>
          <a:p>
            <a:pPr algn="ctr"/>
            <a:endParaRPr lang="en-US"/>
          </a:p>
        </p:txBody>
      </p:sp>
    </p:spTree>
    <p:extLst>
      <p:ext uri="{BB962C8B-B14F-4D97-AF65-F5344CB8AC3E}">
        <p14:creationId xmlns:p14="http://schemas.microsoft.com/office/powerpoint/2010/main" val="37386543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4880" y="304802"/>
            <a:ext cx="7795260" cy="965952"/>
          </a:xfrm>
          <a:prstGeom prst="rect">
            <a:avLst/>
          </a:prstGeom>
          <a:noFill/>
        </p:spPr>
        <p:txBody>
          <a:bodyPr wrap="square" lIns="240324" tIns="120165" rIns="240324" bIns="120165" rtlCol="0">
            <a:spAutoFit/>
          </a:bodyPr>
          <a:lstStyle/>
          <a:p>
            <a:r>
              <a:rPr lang="en-US" dirty="0" smtClean="0">
                <a:latin typeface="Times New Roman" pitchFamily="18" charset="0"/>
                <a:cs typeface="Times New Roman" pitchFamily="18" charset="0"/>
              </a:rPr>
              <a:t>Process states (Updated)</a:t>
            </a:r>
            <a:endParaRPr lang="en-US" dirty="0">
              <a:latin typeface="Times New Roman" pitchFamily="18" charset="0"/>
              <a:cs typeface="Times New Roman" pitchFamily="18" charset="0"/>
            </a:endParaRPr>
          </a:p>
        </p:txBody>
      </p:sp>
      <p:grpSp>
        <p:nvGrpSpPr>
          <p:cNvPr id="5" name="Group 4"/>
          <p:cNvGrpSpPr/>
          <p:nvPr/>
        </p:nvGrpSpPr>
        <p:grpSpPr>
          <a:xfrm>
            <a:off x="3543304" y="1043466"/>
            <a:ext cx="20462558" cy="6438196"/>
            <a:chOff x="1143000" y="521732"/>
            <a:chExt cx="6600825" cy="3219098"/>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5872"/>
            <a:stretch/>
          </p:blipFill>
          <p:spPr bwMode="auto">
            <a:xfrm>
              <a:off x="1143000" y="521732"/>
              <a:ext cx="6600825" cy="270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920" t="83199"/>
            <a:stretch/>
          </p:blipFill>
          <p:spPr bwMode="auto">
            <a:xfrm>
              <a:off x="3200400" y="3201534"/>
              <a:ext cx="4031796" cy="539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Rectangle 6"/>
          <p:cNvSpPr/>
          <p:nvPr/>
        </p:nvSpPr>
        <p:spPr>
          <a:xfrm>
            <a:off x="944880" y="7610924"/>
            <a:ext cx="25511760" cy="6028876"/>
          </a:xfrm>
          <a:prstGeom prst="rect">
            <a:avLst/>
          </a:prstGeom>
        </p:spPr>
        <p:txBody>
          <a:bodyPr wrap="square" lIns="240324" tIns="120165" rIns="240324" bIns="120165">
            <a:spAutoFit/>
          </a:bodyPr>
          <a:lstStyle/>
          <a:p>
            <a:r>
              <a:rPr lang="en-US" dirty="0">
                <a:latin typeface="Times New Roman" pitchFamily="18" charset="0"/>
                <a:cs typeface="Times New Roman" pitchFamily="18" charset="0"/>
              </a:rPr>
              <a:t>Each process may be in one of </a:t>
            </a:r>
            <a:r>
              <a:rPr lang="en-US" dirty="0" smtClean="0">
                <a:latin typeface="Times New Roman" pitchFamily="18" charset="0"/>
                <a:cs typeface="Times New Roman" pitchFamily="18" charset="0"/>
              </a:rPr>
              <a:t>the following states: </a:t>
            </a:r>
          </a:p>
          <a:p>
            <a:endParaRPr lang="en-US" dirty="0">
              <a:latin typeface="Times New Roman" pitchFamily="18" charset="0"/>
              <a:cs typeface="Times New Roman" pitchFamily="18" charset="0"/>
            </a:endParaRPr>
          </a:p>
          <a:p>
            <a:pPr marL="901221" indent="-901221">
              <a:buAutoNum type="arabicPeriod"/>
            </a:pPr>
            <a:r>
              <a:rPr lang="en-US" dirty="0" smtClean="0">
                <a:latin typeface="Times New Roman" pitchFamily="18" charset="0"/>
                <a:cs typeface="Times New Roman" pitchFamily="18" charset="0"/>
              </a:rPr>
              <a:t>New: This is the initial state when a process is first started/ created. </a:t>
            </a:r>
          </a:p>
          <a:p>
            <a:pPr marL="901221" indent="-901221">
              <a:buAutoNum type="arabicPeriod"/>
            </a:pPr>
            <a:r>
              <a:rPr lang="en-US" dirty="0" smtClean="0">
                <a:latin typeface="Times New Roman" pitchFamily="18" charset="0"/>
                <a:cs typeface="Times New Roman" pitchFamily="18" charset="0"/>
              </a:rPr>
              <a:t>Ready: Ready processes are waiting to have the processor allocated to them by the operating system so that they can run. Process may come into this state after start state or while running it by but </a:t>
            </a:r>
            <a:r>
              <a:rPr lang="en-US" dirty="0" smtClean="0">
                <a:latin typeface="Times New Roman" pitchFamily="18" charset="0"/>
                <a:cs typeface="Times New Roman" pitchFamily="18" charset="0"/>
              </a:rPr>
              <a:t>interrupted </a:t>
            </a:r>
            <a:r>
              <a:rPr lang="en-US" dirty="0" smtClean="0">
                <a:latin typeface="Times New Roman" pitchFamily="18" charset="0"/>
                <a:cs typeface="Times New Roman" pitchFamily="18" charset="0"/>
              </a:rPr>
              <a:t>by the scheduler to assign CPU to some other process. </a:t>
            </a:r>
          </a:p>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231190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4880" y="3164685"/>
            <a:ext cx="24566880" cy="6028876"/>
          </a:xfrm>
          <a:prstGeom prst="rect">
            <a:avLst/>
          </a:prstGeom>
        </p:spPr>
        <p:txBody>
          <a:bodyPr wrap="square" lIns="240324" tIns="120165" rIns="240324" bIns="120165">
            <a:spAutoFit/>
          </a:bodyPr>
          <a:lstStyle/>
          <a:p>
            <a:r>
              <a:rPr lang="en-US" dirty="0" smtClean="0">
                <a:latin typeface="Times New Roman" pitchFamily="18" charset="0"/>
                <a:cs typeface="Times New Roman" pitchFamily="18" charset="0"/>
              </a:rPr>
              <a:t>3. Running</a:t>
            </a:r>
            <a:r>
              <a:rPr lang="en-US" dirty="0">
                <a:latin typeface="Times New Roman" pitchFamily="18" charset="0"/>
                <a:cs typeface="Times New Roman" pitchFamily="18" charset="0"/>
              </a:rPr>
              <a:t>: Once the process has been assigned to a processor by the OS scheduler, the process state is set to running and the processor executes its instructions. </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4. Waiting</a:t>
            </a:r>
            <a:r>
              <a:rPr lang="en-US" dirty="0">
                <a:latin typeface="Times New Roman" pitchFamily="18" charset="0"/>
                <a:cs typeface="Times New Roman" pitchFamily="18" charset="0"/>
              </a:rPr>
              <a:t>: Process moves into the waiting state if it needs to wait for a </a:t>
            </a:r>
            <a:r>
              <a:rPr lang="en-US" dirty="0" smtClean="0">
                <a:latin typeface="Times New Roman" pitchFamily="18" charset="0"/>
                <a:cs typeface="Times New Roman" pitchFamily="18" charset="0"/>
              </a:rPr>
              <a:t>resource, </a:t>
            </a:r>
            <a:r>
              <a:rPr lang="en-US" dirty="0">
                <a:latin typeface="Times New Roman" pitchFamily="18" charset="0"/>
                <a:cs typeface="Times New Roman" pitchFamily="18" charset="0"/>
              </a:rPr>
              <a:t>such as waiting for user </a:t>
            </a:r>
            <a:r>
              <a:rPr lang="en-US" dirty="0" smtClean="0">
                <a:latin typeface="Times New Roman" pitchFamily="18" charset="0"/>
                <a:cs typeface="Times New Roman" pitchFamily="18" charset="0"/>
              </a:rPr>
              <a:t>input, </a:t>
            </a:r>
            <a:r>
              <a:rPr lang="en-US" dirty="0">
                <a:latin typeface="Times New Roman" pitchFamily="18" charset="0"/>
                <a:cs typeface="Times New Roman" pitchFamily="18" charset="0"/>
              </a:rPr>
              <a:t>or waiting for a file to become available</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5. Terminated </a:t>
            </a:r>
            <a:r>
              <a:rPr lang="en-US" dirty="0">
                <a:latin typeface="Times New Roman" pitchFamily="18" charset="0"/>
                <a:cs typeface="Times New Roman" pitchFamily="18" charset="0"/>
              </a:rPr>
              <a:t>or exit: Once the process finishes its execution or it is terminated by the OS , it is moved to the terminated state where it waits to be removed from main memory.</a:t>
            </a:r>
            <a:endParaRPr lang="en-US" dirty="0"/>
          </a:p>
        </p:txBody>
      </p:sp>
    </p:spTree>
    <p:extLst>
      <p:ext uri="{BB962C8B-B14F-4D97-AF65-F5344CB8AC3E}">
        <p14:creationId xmlns:p14="http://schemas.microsoft.com/office/powerpoint/2010/main" val="200049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40" y="342900"/>
            <a:ext cx="26456640" cy="2286000"/>
          </a:xfrm>
        </p:spPr>
        <p:txBody>
          <a:bodyPr>
            <a:normAutofit/>
          </a:bodyPr>
          <a:lstStyle/>
          <a:p>
            <a:r>
              <a:rPr lang="en-US" sz="9700" dirty="0" smtClean="0">
                <a:latin typeface="Times New Roman" pitchFamily="18" charset="0"/>
                <a:cs typeface="Times New Roman" pitchFamily="18" charset="0"/>
              </a:rPr>
              <a:t>Evolution/ History of Operating system </a:t>
            </a:r>
            <a:endParaRPr lang="en-US" sz="9700" dirty="0">
              <a:latin typeface="Times New Roman" pitchFamily="18" charset="0"/>
              <a:cs typeface="Times New Roman" pitchFamily="18" charset="0"/>
            </a:endParaRPr>
          </a:p>
        </p:txBody>
      </p:sp>
      <p:sp>
        <p:nvSpPr>
          <p:cNvPr id="3" name="Content Placeholder 2"/>
          <p:cNvSpPr>
            <a:spLocks noGrp="1"/>
          </p:cNvSpPr>
          <p:nvPr>
            <p:ph idx="1"/>
          </p:nvPr>
        </p:nvSpPr>
        <p:spPr>
          <a:xfrm>
            <a:off x="472440" y="2689224"/>
            <a:ext cx="27401520" cy="10912476"/>
          </a:xfrm>
        </p:spPr>
        <p:txBody>
          <a:bodyPr>
            <a:noAutofit/>
          </a:bodyPr>
          <a:lstStyle/>
          <a:p>
            <a:pPr marL="0" indent="0">
              <a:buNone/>
            </a:pPr>
            <a:r>
              <a:rPr lang="en-US" sz="4000" dirty="0">
                <a:latin typeface="Times New Roman" pitchFamily="18" charset="0"/>
                <a:cs typeface="Times New Roman" pitchFamily="18" charset="0"/>
              </a:rPr>
              <a:t>Operating systems have been evolving through the years. In the following sections we will briefly look at a few of the highlights. </a:t>
            </a:r>
          </a:p>
          <a:p>
            <a:pPr marL="1201627" indent="-1201627">
              <a:buAutoNum type="arabicPeriod"/>
            </a:pPr>
            <a:r>
              <a:rPr lang="en-US" sz="4800" b="1" dirty="0">
                <a:latin typeface="Times New Roman" pitchFamily="18" charset="0"/>
                <a:cs typeface="Times New Roman" pitchFamily="18" charset="0"/>
              </a:rPr>
              <a:t>The First Generation (1945–55): Vacuum Tubes</a:t>
            </a:r>
            <a:r>
              <a:rPr lang="en-US" sz="4800" dirty="0">
                <a:latin typeface="Times New Roman" pitchFamily="18" charset="0"/>
                <a:cs typeface="Times New Roman" pitchFamily="18" charset="0"/>
              </a:rPr>
              <a:t> </a:t>
            </a:r>
            <a:br>
              <a:rPr lang="en-US" sz="4800" dirty="0">
                <a:latin typeface="Times New Roman" pitchFamily="18" charset="0"/>
                <a:cs typeface="Times New Roman" pitchFamily="18" charset="0"/>
              </a:rPr>
            </a:br>
            <a:endParaRPr lang="en-US" sz="4800" dirty="0">
              <a:latin typeface="Times New Roman" pitchFamily="18" charset="0"/>
              <a:cs typeface="Times New Roman" pitchFamily="18" charset="0"/>
            </a:endParaRPr>
          </a:p>
          <a:p>
            <a:pPr marL="0" indent="0">
              <a:buNone/>
            </a:pPr>
            <a:r>
              <a:rPr lang="en-US" sz="4000" dirty="0">
                <a:latin typeface="Times New Roman" pitchFamily="18" charset="0"/>
                <a:cs typeface="Times New Roman" pitchFamily="18" charset="0"/>
              </a:rPr>
              <a:t>In these early days, a single group of people (usually engineers) designed, built, programmed, operated, and maintained each machine. All programming was done in absolute machine language, or even worse yet, by wiring up electrical circuits by connecting thousands of cables to </a:t>
            </a:r>
            <a:r>
              <a:rPr lang="en-US" sz="4000" dirty="0" err="1">
                <a:latin typeface="Times New Roman" pitchFamily="18" charset="0"/>
                <a:cs typeface="Times New Roman" pitchFamily="18" charset="0"/>
              </a:rPr>
              <a:t>plugboards</a:t>
            </a:r>
            <a:r>
              <a:rPr lang="en-US" sz="4000" dirty="0">
                <a:latin typeface="Times New Roman" pitchFamily="18" charset="0"/>
                <a:cs typeface="Times New Roman" pitchFamily="18" charset="0"/>
              </a:rPr>
              <a:t> to control the machine’s basic functions. Programming languages were unknown (even assembly language was unknown). Operating systems were unheard of. Virtually all the problems were simple  straightforward mathematical and numerical calculations, such as grinding out tables of </a:t>
            </a:r>
            <a:r>
              <a:rPr lang="en-US" sz="4000" dirty="0" err="1">
                <a:latin typeface="Times New Roman" pitchFamily="18" charset="0"/>
                <a:cs typeface="Times New Roman" pitchFamily="18" charset="0"/>
              </a:rPr>
              <a:t>sines</a:t>
            </a:r>
            <a:r>
              <a:rPr lang="en-US" sz="4000" dirty="0">
                <a:latin typeface="Times New Roman" pitchFamily="18" charset="0"/>
                <a:cs typeface="Times New Roman" pitchFamily="18" charset="0"/>
              </a:rPr>
              <a:t>, cosines, and logarithms, or computing artillery trajectories. </a:t>
            </a:r>
            <a:br>
              <a:rPr lang="en-US" sz="4000" dirty="0">
                <a:latin typeface="Times New Roman" pitchFamily="18" charset="0"/>
                <a:cs typeface="Times New Roman" pitchFamily="18" charset="0"/>
              </a:rPr>
            </a:br>
            <a:r>
              <a:rPr lang="en-US" sz="4000" dirty="0">
                <a:latin typeface="Times New Roman" pitchFamily="18" charset="0"/>
                <a:cs typeface="Times New Roman" pitchFamily="18" charset="0"/>
              </a:rPr>
              <a:t/>
            </a:r>
            <a:br>
              <a:rPr lang="en-US" sz="4000" dirty="0">
                <a:latin typeface="Times New Roman" pitchFamily="18" charset="0"/>
                <a:cs typeface="Times New Roman" pitchFamily="18" charset="0"/>
              </a:rPr>
            </a:br>
            <a:r>
              <a:rPr lang="en-US" sz="4000" dirty="0">
                <a:latin typeface="Times New Roman" pitchFamily="18" charset="0"/>
                <a:cs typeface="Times New Roman" pitchFamily="18" charset="0"/>
              </a:rPr>
              <a:t>Professor John </a:t>
            </a:r>
            <a:r>
              <a:rPr lang="en-US" sz="4000" dirty="0" err="1">
                <a:latin typeface="Times New Roman" pitchFamily="18" charset="0"/>
                <a:cs typeface="Times New Roman" pitchFamily="18" charset="0"/>
              </a:rPr>
              <a:t>Atanasoff</a:t>
            </a:r>
            <a:r>
              <a:rPr lang="en-US" sz="4000" dirty="0">
                <a:latin typeface="Times New Roman" pitchFamily="18" charset="0"/>
                <a:cs typeface="Times New Roman" pitchFamily="18" charset="0"/>
              </a:rPr>
              <a:t> and his graduate student Clifford Berry built what is now </a:t>
            </a:r>
            <a:r>
              <a:rPr lang="en-US" sz="4000" dirty="0" err="1">
                <a:latin typeface="Times New Roman" pitchFamily="18" charset="0"/>
                <a:cs typeface="Times New Roman" pitchFamily="18" charset="0"/>
              </a:rPr>
              <a:t>reg</a:t>
            </a:r>
            <a:r>
              <a:rPr lang="en-US" sz="4000" dirty="0">
                <a:latin typeface="Times New Roman" pitchFamily="18" charset="0"/>
                <a:cs typeface="Times New Roman" pitchFamily="18" charset="0"/>
              </a:rPr>
              <a:t> </a:t>
            </a:r>
            <a:r>
              <a:rPr lang="en-US" sz="4000" dirty="0" err="1">
                <a:latin typeface="Times New Roman" pitchFamily="18" charset="0"/>
                <a:cs typeface="Times New Roman" pitchFamily="18" charset="0"/>
              </a:rPr>
              <a:t>arded</a:t>
            </a:r>
            <a:r>
              <a:rPr lang="en-US" sz="4000" dirty="0">
                <a:latin typeface="Times New Roman" pitchFamily="18" charset="0"/>
                <a:cs typeface="Times New Roman" pitchFamily="18" charset="0"/>
              </a:rPr>
              <a:t> as the first functioning digital computer at Iowa State University. It used 300 vacuum tubes. At roughly the same time, </a:t>
            </a:r>
            <a:r>
              <a:rPr lang="en-US" sz="4000" dirty="0" err="1">
                <a:latin typeface="Times New Roman" pitchFamily="18" charset="0"/>
                <a:cs typeface="Times New Roman" pitchFamily="18" charset="0"/>
              </a:rPr>
              <a:t>Konrad</a:t>
            </a:r>
            <a:r>
              <a:rPr lang="en-US" sz="4000" dirty="0">
                <a:latin typeface="Times New Roman" pitchFamily="18" charset="0"/>
                <a:cs typeface="Times New Roman" pitchFamily="18" charset="0"/>
              </a:rPr>
              <a:t> </a:t>
            </a:r>
            <a:r>
              <a:rPr lang="en-US" sz="4000" dirty="0" err="1">
                <a:latin typeface="Times New Roman" pitchFamily="18" charset="0"/>
                <a:cs typeface="Times New Roman" pitchFamily="18" charset="0"/>
              </a:rPr>
              <a:t>Zuse</a:t>
            </a:r>
            <a:r>
              <a:rPr lang="en-US" sz="4000" dirty="0">
                <a:latin typeface="Times New Roman" pitchFamily="18" charset="0"/>
                <a:cs typeface="Times New Roman" pitchFamily="18" charset="0"/>
              </a:rPr>
              <a:t> in Berlin built the Z3 computer out of electromechanical relays. In 1944, the Colossus was built and programmed by a group of scientists (including Alan Turing) at Bletchley Park, England, the Mark I was built by Howard Aiken at Harvard, and the ENIAC was built by William </a:t>
            </a:r>
            <a:r>
              <a:rPr lang="en-US" sz="4000" dirty="0" err="1">
                <a:latin typeface="Times New Roman" pitchFamily="18" charset="0"/>
                <a:cs typeface="Times New Roman" pitchFamily="18" charset="0"/>
              </a:rPr>
              <a:t>Mauchley</a:t>
            </a:r>
            <a:r>
              <a:rPr lang="en-US" sz="4000" dirty="0">
                <a:latin typeface="Times New Roman" pitchFamily="18" charset="0"/>
                <a:cs typeface="Times New Roman" pitchFamily="18" charset="0"/>
              </a:rPr>
              <a:t> and his graduate student J. </a:t>
            </a:r>
            <a:r>
              <a:rPr lang="en-US" sz="4000" dirty="0" err="1">
                <a:latin typeface="Times New Roman" pitchFamily="18" charset="0"/>
                <a:cs typeface="Times New Roman" pitchFamily="18" charset="0"/>
              </a:rPr>
              <a:t>Presper</a:t>
            </a:r>
            <a:r>
              <a:rPr lang="en-US" sz="4000" dirty="0">
                <a:latin typeface="Times New Roman" pitchFamily="18" charset="0"/>
                <a:cs typeface="Times New Roman" pitchFamily="18" charset="0"/>
              </a:rPr>
              <a:t> Eckert at the University of Pennsylvania. Some were binary, some used vacuum tubes, some were programmable, but all were very primitive and took seconds to perform even the simplest calculation. </a:t>
            </a:r>
            <a:br>
              <a:rPr lang="en-US" sz="4000" dirty="0">
                <a:latin typeface="Times New Roman" pitchFamily="18" charset="0"/>
                <a:cs typeface="Times New Roman" pitchFamily="18" charset="0"/>
              </a:rPr>
            </a:br>
            <a:r>
              <a:rPr lang="en-US" sz="4000" dirty="0">
                <a:latin typeface="Times New Roman" pitchFamily="18" charset="0"/>
                <a:cs typeface="Times New Roman" pitchFamily="18" charset="0"/>
              </a:rPr>
              <a:t/>
            </a:r>
            <a:br>
              <a:rPr lang="en-US" sz="4000" dirty="0">
                <a:latin typeface="Times New Roman" pitchFamily="18" charset="0"/>
                <a:cs typeface="Times New Roman" pitchFamily="18" charset="0"/>
              </a:rPr>
            </a:br>
            <a:endParaRPr lang="en-US" sz="4000" dirty="0">
              <a:latin typeface="Times New Roman" pitchFamily="18" charset="0"/>
              <a:cs typeface="Times New Roman" pitchFamily="18" charset="0"/>
            </a:endParaRPr>
          </a:p>
        </p:txBody>
      </p:sp>
    </p:spTree>
    <p:extLst>
      <p:ext uri="{BB962C8B-B14F-4D97-AF65-F5344CB8AC3E}">
        <p14:creationId xmlns:p14="http://schemas.microsoft.com/office/powerpoint/2010/main" val="24770934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7320" y="457203"/>
            <a:ext cx="25511760" cy="11795126"/>
          </a:xfrm>
        </p:spPr>
        <p:txBody>
          <a:bodyPr>
            <a:normAutofit lnSpcReduction="10000"/>
          </a:bodyPr>
          <a:lstStyle/>
          <a:p>
            <a:pPr marL="0" indent="0">
              <a:buNone/>
            </a:pPr>
            <a:r>
              <a:rPr lang="en-US" sz="4200" dirty="0">
                <a:latin typeface="Times New Roman" pitchFamily="18" charset="0"/>
                <a:cs typeface="Times New Roman" pitchFamily="18" charset="0"/>
              </a:rPr>
              <a:t>2. </a:t>
            </a:r>
            <a:r>
              <a:rPr lang="en-US" sz="5300" b="1" dirty="0">
                <a:latin typeface="Times New Roman" pitchFamily="18" charset="0"/>
                <a:cs typeface="Times New Roman" pitchFamily="18" charset="0"/>
              </a:rPr>
              <a:t>The Second Generation (1955–65): Transistors and Batch Systems</a:t>
            </a:r>
            <a:r>
              <a:rPr lang="en-US" sz="5300" dirty="0">
                <a:latin typeface="Times New Roman" pitchFamily="18" charset="0"/>
                <a:cs typeface="Times New Roman" pitchFamily="18" charset="0"/>
              </a:rPr>
              <a:t> </a:t>
            </a:r>
            <a:r>
              <a:rPr lang="en-US" sz="4200" dirty="0">
                <a:latin typeface="Times New Roman" pitchFamily="18" charset="0"/>
                <a:cs typeface="Times New Roman" pitchFamily="18" charset="0"/>
              </a:rPr>
              <a:t/>
            </a:r>
            <a:br>
              <a:rPr lang="en-US" sz="4200" dirty="0">
                <a:latin typeface="Times New Roman" pitchFamily="18" charset="0"/>
                <a:cs typeface="Times New Roman" pitchFamily="18" charset="0"/>
              </a:rPr>
            </a:br>
            <a:endParaRPr lang="en-US" sz="4200" dirty="0">
              <a:latin typeface="Times New Roman" pitchFamily="18" charset="0"/>
              <a:cs typeface="Times New Roman" pitchFamily="18" charset="0"/>
            </a:endParaRPr>
          </a:p>
          <a:p>
            <a:pPr marL="0" indent="0">
              <a:buNone/>
            </a:pPr>
            <a:r>
              <a:rPr lang="en-US" sz="4200" dirty="0">
                <a:latin typeface="Times New Roman" pitchFamily="18" charset="0"/>
                <a:cs typeface="Times New Roman" pitchFamily="18" charset="0"/>
              </a:rPr>
              <a:t>The introduction of the transistor in the mid-1950s changed the picture radically. Computers became reliable enough that they could be manufactured and sold to paying customers with the expectation that they would continue to function long enough to get some useful work done. For the first time, there was a clear separation between designers, builders, operators, programmers, and maintenance personnel. </a:t>
            </a:r>
            <a:br>
              <a:rPr lang="en-US" sz="4200" dirty="0">
                <a:latin typeface="Times New Roman" pitchFamily="18" charset="0"/>
                <a:cs typeface="Times New Roman" pitchFamily="18" charset="0"/>
              </a:rPr>
            </a:br>
            <a:endParaRPr lang="en-US" sz="4200" dirty="0">
              <a:latin typeface="Times New Roman" pitchFamily="18" charset="0"/>
              <a:cs typeface="Times New Roman" pitchFamily="18" charset="0"/>
            </a:endParaRPr>
          </a:p>
          <a:p>
            <a:pPr marL="0" indent="0">
              <a:buNone/>
            </a:pPr>
            <a:r>
              <a:rPr lang="en-US" sz="4200" dirty="0">
                <a:latin typeface="Times New Roman" pitchFamily="18" charset="0"/>
                <a:cs typeface="Times New Roman" pitchFamily="18" charset="0"/>
              </a:rPr>
              <a:t>To run a </a:t>
            </a:r>
            <a:r>
              <a:rPr lang="en-US" sz="4200" b="1" dirty="0">
                <a:latin typeface="Times New Roman" pitchFamily="18" charset="0"/>
                <a:cs typeface="Times New Roman" pitchFamily="18" charset="0"/>
              </a:rPr>
              <a:t>job </a:t>
            </a:r>
            <a:r>
              <a:rPr lang="en-US" sz="4200" dirty="0">
                <a:latin typeface="Times New Roman" pitchFamily="18" charset="0"/>
                <a:cs typeface="Times New Roman" pitchFamily="18" charset="0"/>
              </a:rPr>
              <a:t>(i.e., a program or set of programs), a programmer would first write the program on paper (in FORTRAN or assembler), then punch it on cards. </a:t>
            </a:r>
          </a:p>
          <a:p>
            <a:pPr marL="0" indent="0">
              <a:buNone/>
            </a:pPr>
            <a:endParaRPr lang="en-US" sz="4200" dirty="0">
              <a:latin typeface="Times New Roman" pitchFamily="18" charset="0"/>
              <a:cs typeface="Times New Roman" pitchFamily="18" charset="0"/>
            </a:endParaRPr>
          </a:p>
          <a:p>
            <a:pPr marL="0" indent="0">
              <a:buNone/>
            </a:pPr>
            <a:r>
              <a:rPr lang="en-US" sz="4200" dirty="0">
                <a:latin typeface="Times New Roman" pitchFamily="18" charset="0"/>
                <a:cs typeface="Times New Roman" pitchFamily="18" charset="0"/>
              </a:rPr>
              <a:t>Given the high cost of the equipment, it is not surprising that people quickly looked for ways to reduce the wasted time. The solution generally adopted was the </a:t>
            </a:r>
            <a:r>
              <a:rPr lang="en-US" sz="4200" b="1" dirty="0">
                <a:latin typeface="Times New Roman" pitchFamily="18" charset="0"/>
                <a:cs typeface="Times New Roman" pitchFamily="18" charset="0"/>
              </a:rPr>
              <a:t>batch system</a:t>
            </a:r>
            <a:r>
              <a:rPr lang="en-US" sz="4200" dirty="0">
                <a:latin typeface="Times New Roman" pitchFamily="18" charset="0"/>
                <a:cs typeface="Times New Roman" pitchFamily="18" charset="0"/>
              </a:rPr>
              <a:t>. The idea behind it was to collect a tray full of jobs in the input room and then read them onto a magnetic tape using a small (relatively) inexpensive computer, such as the IBM 1401, which was quite good at reading cards, copying tapes, and printing output, but not at all good at numerical calculations. </a:t>
            </a:r>
            <a:br>
              <a:rPr lang="en-US" sz="4200" dirty="0">
                <a:latin typeface="Times New Roman" pitchFamily="18" charset="0"/>
                <a:cs typeface="Times New Roman" pitchFamily="18" charset="0"/>
              </a:rPr>
            </a:br>
            <a:r>
              <a:rPr lang="en-US" sz="4200" dirty="0">
                <a:latin typeface="Times New Roman" pitchFamily="18" charset="0"/>
                <a:cs typeface="Times New Roman" pitchFamily="18" charset="0"/>
              </a:rPr>
              <a:t/>
            </a:r>
            <a:br>
              <a:rPr lang="en-US" sz="4200" dirty="0">
                <a:latin typeface="Times New Roman" pitchFamily="18" charset="0"/>
                <a:cs typeface="Times New Roman" pitchFamily="18" charset="0"/>
              </a:rPr>
            </a:br>
            <a:endParaRPr lang="en-US" sz="4200" dirty="0">
              <a:latin typeface="Times New Roman" pitchFamily="18" charset="0"/>
              <a:cs typeface="Times New Roman" pitchFamily="18" charset="0"/>
            </a:endParaRPr>
          </a:p>
        </p:txBody>
      </p:sp>
    </p:spTree>
    <p:extLst>
      <p:ext uri="{BB962C8B-B14F-4D97-AF65-F5344CB8AC3E}">
        <p14:creationId xmlns:p14="http://schemas.microsoft.com/office/powerpoint/2010/main" val="9970591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8660" y="457200"/>
            <a:ext cx="26220420" cy="7475426"/>
          </a:xfrm>
          <a:prstGeom prst="rect">
            <a:avLst/>
          </a:prstGeom>
        </p:spPr>
        <p:txBody>
          <a:bodyPr wrap="square" lIns="240324" tIns="120165" rIns="240324" bIns="120165">
            <a:spAutoFit/>
          </a:bodyPr>
          <a:lstStyle/>
          <a:p>
            <a:r>
              <a:rPr lang="en-US" b="1" dirty="0" smtClean="0">
                <a:latin typeface="Times New Roman" pitchFamily="18" charset="0"/>
                <a:cs typeface="Times New Roman" pitchFamily="18" charset="0"/>
              </a:rPr>
              <a:t>3. The </a:t>
            </a:r>
            <a:r>
              <a:rPr lang="en-US" b="1" dirty="0">
                <a:latin typeface="Times New Roman" pitchFamily="18" charset="0"/>
                <a:cs typeface="Times New Roman" pitchFamily="18" charset="0"/>
              </a:rPr>
              <a:t>Third Generation (1965–1980): ICs and </a:t>
            </a:r>
            <a:r>
              <a:rPr lang="en-US" b="1" dirty="0" smtClean="0">
                <a:latin typeface="Times New Roman" pitchFamily="18" charset="0"/>
                <a:cs typeface="Times New Roman" pitchFamily="18" charset="0"/>
              </a:rPr>
              <a:t>Multiprogramming</a:t>
            </a:r>
          </a:p>
          <a:p>
            <a:endParaRPr lang="en-US" b="1" dirty="0">
              <a:latin typeface="Times New Roman" pitchFamily="18" charset="0"/>
              <a:cs typeface="Times New Roman" pitchFamily="18" charset="0"/>
            </a:endParaRPr>
          </a:p>
          <a:p>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a:t>
            </a:r>
            <a:r>
              <a:rPr lang="en-US" dirty="0" smtClean="0">
                <a:latin typeface="Times New Roman" pitchFamily="18" charset="0"/>
                <a:cs typeface="Times New Roman" pitchFamily="18" charset="0"/>
              </a:rPr>
              <a:t>he period of third generation was from 1965-1980. the computers of third generation used integrated circuits (ICs) in place  of transistors. A single IC has many transistors, resistors, and capacitors along with the associated circuitry. This development made computers smaller in size, reliable, and efficient. In this generation remote processing, time-sharing, multiprogramming operating system was used. High level languages (FORTRAN – II TO IV , COBOL, PASCAL PL/1, BASIC, ALGOL-68, etc.) were used during this generation. During this generation </a:t>
            </a:r>
            <a:r>
              <a:rPr lang="en-US" dirty="0" err="1" smtClean="0">
                <a:latin typeface="Times New Roman" pitchFamily="18" charset="0"/>
                <a:cs typeface="Times New Roman" pitchFamily="18" charset="0"/>
              </a:rPr>
              <a:t>sevrral</a:t>
            </a:r>
            <a:r>
              <a:rPr lang="en-US" dirty="0" smtClean="0">
                <a:latin typeface="Times New Roman" pitchFamily="18" charset="0"/>
                <a:cs typeface="Times New Roman" pitchFamily="18" charset="0"/>
              </a:rPr>
              <a:t> advancements were done in computer operating system like multiprogramming, time sharing. Real time operating systems were introduced.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76413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2440" y="1273377"/>
            <a:ext cx="27401520" cy="11815076"/>
          </a:xfrm>
          <a:prstGeom prst="rect">
            <a:avLst/>
          </a:prstGeom>
        </p:spPr>
        <p:txBody>
          <a:bodyPr wrap="square" lIns="240324" tIns="120165" rIns="240324" bIns="120165">
            <a:spAutoFit/>
          </a:bodyPr>
          <a:lstStyle/>
          <a:p>
            <a:r>
              <a:rPr lang="en-US" b="1" dirty="0" smtClean="0">
                <a:latin typeface="Times New Roman" pitchFamily="18" charset="0"/>
                <a:cs typeface="Times New Roman" pitchFamily="18" charset="0"/>
              </a:rPr>
              <a:t>4. The </a:t>
            </a:r>
            <a:r>
              <a:rPr lang="en-US" b="1" dirty="0">
                <a:latin typeface="Times New Roman" pitchFamily="18" charset="0"/>
                <a:cs typeface="Times New Roman" pitchFamily="18" charset="0"/>
              </a:rPr>
              <a:t>Fourth Generation (1980–Present): Personal Computers</a:t>
            </a:r>
            <a:r>
              <a:rPr lang="en-US" dirty="0">
                <a:latin typeface="Times New Roman" pitchFamily="18" charset="0"/>
                <a:cs typeface="Times New Roman" pitchFamily="18" charset="0"/>
              </a:rPr>
              <a:t> </a:t>
            </a:r>
            <a:br>
              <a:rPr lang="en-US" dirty="0">
                <a:latin typeface="Times New Roman" pitchFamily="18" charset="0"/>
                <a:cs typeface="Times New Roman" pitchFamily="18" charset="0"/>
              </a:rPr>
            </a:br>
            <a:endParaRPr lang="en-US" dirty="0" smtClean="0">
              <a:latin typeface="Times New Roman" pitchFamily="18" charset="0"/>
              <a:cs typeface="Times New Roman" pitchFamily="18" charset="0"/>
            </a:endParaRPr>
          </a:p>
          <a:p>
            <a:pPr marL="751015" indent="-751015">
              <a:buFont typeface="Arial" pitchFamily="34" charset="0"/>
              <a:buChar char="•"/>
            </a:pPr>
            <a:r>
              <a:rPr lang="en-US" dirty="0">
                <a:latin typeface="Times New Roman" pitchFamily="18" charset="0"/>
                <a:cs typeface="Times New Roman" pitchFamily="18" charset="0"/>
              </a:rPr>
              <a:t>With the development of </a:t>
            </a:r>
            <a:r>
              <a:rPr lang="en-US" b="1" dirty="0">
                <a:latin typeface="Times New Roman" pitchFamily="18" charset="0"/>
                <a:cs typeface="Times New Roman" pitchFamily="18" charset="0"/>
              </a:rPr>
              <a:t>LSI </a:t>
            </a:r>
            <a:r>
              <a:rPr lang="en-US" dirty="0">
                <a:latin typeface="Times New Roman" pitchFamily="18" charset="0"/>
                <a:cs typeface="Times New Roman" pitchFamily="18" charset="0"/>
              </a:rPr>
              <a:t>(</a:t>
            </a:r>
            <a:r>
              <a:rPr lang="en-US" b="1" dirty="0">
                <a:latin typeface="Times New Roman" pitchFamily="18" charset="0"/>
                <a:cs typeface="Times New Roman" pitchFamily="18" charset="0"/>
              </a:rPr>
              <a:t>Large Scale Integration</a:t>
            </a:r>
            <a:r>
              <a:rPr lang="en-US" dirty="0">
                <a:latin typeface="Times New Roman" pitchFamily="18" charset="0"/>
                <a:cs typeface="Times New Roman" pitchFamily="18" charset="0"/>
              </a:rPr>
              <a:t>) circuits—chips containing thousands of transistors on a square centimeter of silicon—the age of the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personal computer dawned. </a:t>
            </a:r>
            <a:endParaRPr lang="en-US" dirty="0" smtClean="0">
              <a:latin typeface="Times New Roman" pitchFamily="18" charset="0"/>
              <a:cs typeface="Times New Roman" pitchFamily="18" charset="0"/>
            </a:endParaRPr>
          </a:p>
          <a:p>
            <a:pPr marL="751015" indent="-751015">
              <a:buFont typeface="Arial" pitchFamily="34" charset="0"/>
              <a:buChar char="•"/>
            </a:pPr>
            <a:r>
              <a:rPr lang="en-US" dirty="0" smtClean="0">
                <a:latin typeface="Times New Roman" pitchFamily="18" charset="0"/>
                <a:cs typeface="Times New Roman" pitchFamily="18" charset="0"/>
              </a:rPr>
              <a:t>Microprocessor </a:t>
            </a:r>
            <a:r>
              <a:rPr lang="en-US" dirty="0">
                <a:latin typeface="Times New Roman" pitchFamily="18" charset="0"/>
                <a:cs typeface="Times New Roman" pitchFamily="18" charset="0"/>
              </a:rPr>
              <a:t>technology evolved to the point that it </a:t>
            </a:r>
            <a:r>
              <a:rPr lang="en-US" dirty="0" smtClean="0">
                <a:latin typeface="Times New Roman" pitchFamily="18" charset="0"/>
                <a:cs typeface="Times New Roman" pitchFamily="18" charset="0"/>
              </a:rPr>
              <a:t>becomes possible </a:t>
            </a:r>
            <a:r>
              <a:rPr lang="en-US" dirty="0">
                <a:latin typeface="Times New Roman" pitchFamily="18" charset="0"/>
                <a:cs typeface="Times New Roman" pitchFamily="18" charset="0"/>
              </a:rPr>
              <a:t>to build desktop computers as powerful as the mainframes of </a:t>
            </a:r>
            <a:r>
              <a:rPr lang="en-US" dirty="0" smtClean="0">
                <a:latin typeface="Times New Roman" pitchFamily="18" charset="0"/>
                <a:cs typeface="Times New Roman" pitchFamily="18" charset="0"/>
              </a:rPr>
              <a:t>the 1970s</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751015" indent="-751015">
              <a:buFont typeface="Arial" pitchFamily="34" charset="0"/>
              <a:buChar char="•"/>
            </a:pPr>
            <a:r>
              <a:rPr lang="en-US" dirty="0" smtClean="0">
                <a:latin typeface="Times New Roman" pitchFamily="18" charset="0"/>
                <a:cs typeface="Times New Roman" pitchFamily="18" charset="0"/>
              </a:rPr>
              <a:t>Development of MS-DOS, Windows NT, Windows 200 and series of operating systems continues unabated. </a:t>
            </a:r>
          </a:p>
          <a:p>
            <a:pPr marL="751015" indent="-751015">
              <a:buFont typeface="Arial" pitchFamily="34" charset="0"/>
              <a:buChar char="•"/>
            </a:pPr>
            <a:r>
              <a:rPr lang="en-US" dirty="0" smtClean="0">
                <a:latin typeface="Times New Roman" pitchFamily="18" charset="0"/>
                <a:cs typeface="Times New Roman" pitchFamily="18" charset="0"/>
              </a:rPr>
              <a:t>Microsoft </a:t>
            </a:r>
            <a:r>
              <a:rPr lang="en-US" dirty="0">
                <a:latin typeface="Times New Roman" pitchFamily="18" charset="0"/>
                <a:cs typeface="Times New Roman" pitchFamily="18" charset="0"/>
              </a:rPr>
              <a:t>broke up the Windows family into a client and a server line. The </a:t>
            </a:r>
            <a:r>
              <a:rPr lang="en-US" dirty="0" smtClean="0">
                <a:latin typeface="Times New Roman" pitchFamily="18" charset="0"/>
                <a:cs typeface="Times New Roman" pitchFamily="18" charset="0"/>
              </a:rPr>
              <a:t>client line </a:t>
            </a:r>
            <a:r>
              <a:rPr lang="en-US" dirty="0">
                <a:latin typeface="Times New Roman" pitchFamily="18" charset="0"/>
                <a:cs typeface="Times New Roman" pitchFamily="18" charset="0"/>
              </a:rPr>
              <a:t>was based on XP and its successors, while the server line included </a:t>
            </a:r>
            <a:r>
              <a:rPr lang="en-US" dirty="0" smtClean="0">
                <a:latin typeface="Times New Roman" pitchFamily="18" charset="0"/>
                <a:cs typeface="Times New Roman" pitchFamily="18" charset="0"/>
              </a:rPr>
              <a:t>Windows Server </a:t>
            </a:r>
            <a:r>
              <a:rPr lang="en-US" dirty="0">
                <a:latin typeface="Times New Roman" pitchFamily="18" charset="0"/>
                <a:cs typeface="Times New Roman" pitchFamily="18" charset="0"/>
              </a:rPr>
              <a:t>2003 and Windows 2008. </a:t>
            </a:r>
            <a:endParaRPr lang="en-US" dirty="0" smtClean="0">
              <a:latin typeface="Times New Roman" pitchFamily="18" charset="0"/>
              <a:cs typeface="Times New Roman" pitchFamily="18" charset="0"/>
            </a:endParaRPr>
          </a:p>
          <a:p>
            <a:pPr marL="751015" indent="-751015">
              <a:buFont typeface="Arial" pitchFamily="34" charset="0"/>
              <a:buChar char="•"/>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other major contender in the personal computer world is UNIX (and </a:t>
            </a:r>
            <a:r>
              <a:rPr lang="en-US" dirty="0" smtClean="0">
                <a:latin typeface="Times New Roman" pitchFamily="18" charset="0"/>
                <a:cs typeface="Times New Roman" pitchFamily="18" charset="0"/>
              </a:rPr>
              <a:t>its various </a:t>
            </a:r>
            <a:r>
              <a:rPr lang="en-US" dirty="0">
                <a:latin typeface="Times New Roman" pitchFamily="18" charset="0"/>
                <a:cs typeface="Times New Roman" pitchFamily="18" charset="0"/>
              </a:rPr>
              <a:t>derivatives). UNIX is strongest on network and enterprise servers but </a:t>
            </a:r>
            <a:r>
              <a:rPr lang="en-US" dirty="0" smtClean="0">
                <a:latin typeface="Times New Roman" pitchFamily="18" charset="0"/>
                <a:cs typeface="Times New Roman" pitchFamily="18" charset="0"/>
              </a:rPr>
              <a:t>is also </a:t>
            </a:r>
            <a:r>
              <a:rPr lang="en-US" dirty="0">
                <a:latin typeface="Times New Roman" pitchFamily="18" charset="0"/>
                <a:cs typeface="Times New Roman" pitchFamily="18" charset="0"/>
              </a:rPr>
              <a:t>often present on desktop computers, notebooks, tablets, and smartphones. </a:t>
            </a:r>
            <a:r>
              <a:rPr lang="en-US" dirty="0" smtClean="0">
                <a:latin typeface="Times New Roman" pitchFamily="18" charset="0"/>
                <a:cs typeface="Times New Roman" pitchFamily="18" charset="0"/>
              </a:rPr>
              <a:t> Linux </a:t>
            </a:r>
            <a:r>
              <a:rPr lang="en-US" dirty="0">
                <a:latin typeface="Times New Roman" pitchFamily="18" charset="0"/>
                <a:cs typeface="Times New Roman" pitchFamily="18" charset="0"/>
              </a:rPr>
              <a:t>is becoming a popular alternative to Windows for students and increasingly </a:t>
            </a:r>
            <a:r>
              <a:rPr lang="en-US" dirty="0" smtClean="0">
                <a:latin typeface="Times New Roman" pitchFamily="18" charset="0"/>
                <a:cs typeface="Times New Roman" pitchFamily="18" charset="0"/>
              </a:rPr>
              <a:t>many corporate </a:t>
            </a:r>
            <a:r>
              <a:rPr lang="en-US" dirty="0">
                <a:latin typeface="Times New Roman" pitchFamily="18" charset="0"/>
                <a:cs typeface="Times New Roman" pitchFamily="18" charset="0"/>
              </a:rPr>
              <a:t>users. </a:t>
            </a:r>
            <a:br>
              <a:rPr lang="en-US" dirty="0">
                <a:latin typeface="Times New Roman" pitchFamily="18" charset="0"/>
                <a:cs typeface="Times New Roman" pitchFamily="18" charset="0"/>
              </a:rPr>
            </a:b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362788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 y="152399"/>
            <a:ext cx="12336780" cy="1584324"/>
          </a:xfrm>
        </p:spPr>
        <p:txBody>
          <a:bodyPr>
            <a:normAutofit/>
          </a:bodyPr>
          <a:lstStyle/>
          <a:p>
            <a:r>
              <a:rPr lang="en-US" sz="6300" dirty="0">
                <a:latin typeface="Times New Roman" pitchFamily="18" charset="0"/>
                <a:cs typeface="Times New Roman" pitchFamily="18" charset="0"/>
              </a:rPr>
              <a:t>Process control block/ Process table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57349"/>
            <a:ext cx="14554199"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15087600" y="898978"/>
            <a:ext cx="12550140" cy="11674022"/>
            <a:chOff x="1138238" y="962025"/>
            <a:chExt cx="6867525" cy="4926240"/>
          </a:xfrm>
        </p:grpSpPr>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9772"/>
            <a:stretch/>
          </p:blipFill>
          <p:spPr bwMode="auto">
            <a:xfrm>
              <a:off x="1138238" y="962025"/>
              <a:ext cx="6867525" cy="4451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8387" t="90384"/>
            <a:stretch/>
          </p:blipFill>
          <p:spPr bwMode="auto">
            <a:xfrm>
              <a:off x="2057400" y="5413829"/>
              <a:ext cx="5604782" cy="47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997" y="6705600"/>
            <a:ext cx="9933803" cy="638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589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700" y="530756"/>
            <a:ext cx="27637740" cy="11815076"/>
          </a:xfrm>
          <a:prstGeom prst="rect">
            <a:avLst/>
          </a:prstGeom>
        </p:spPr>
        <p:txBody>
          <a:bodyPr wrap="square" lIns="240324" tIns="120165" rIns="240324" bIns="120165">
            <a:spAutoFit/>
          </a:bodyPr>
          <a:lstStyle/>
          <a:p>
            <a:r>
              <a:rPr lang="en-US" b="1" u="sng" dirty="0" smtClean="0">
                <a:latin typeface="Times New Roman" pitchFamily="18" charset="0"/>
                <a:cs typeface="Times New Roman" pitchFamily="18" charset="0"/>
              </a:rPr>
              <a:t>Components of PCB</a:t>
            </a:r>
          </a:p>
          <a:p>
            <a:r>
              <a:rPr lang="en-US" dirty="0" smtClean="0">
                <a:latin typeface="Times New Roman" pitchFamily="18" charset="0"/>
                <a:cs typeface="Times New Roman" pitchFamily="18" charset="0"/>
              </a:rPr>
              <a:t>A </a:t>
            </a:r>
            <a:r>
              <a:rPr lang="en-US" dirty="0">
                <a:latin typeface="Times New Roman" pitchFamily="18" charset="0"/>
                <a:cs typeface="Times New Roman" pitchFamily="18" charset="0"/>
              </a:rPr>
              <a:t>PCB is shown in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It </a:t>
            </a:r>
            <a:r>
              <a:rPr lang="en-US" dirty="0" smtClean="0">
                <a:latin typeface="Times New Roman" pitchFamily="18" charset="0"/>
                <a:cs typeface="Times New Roman" pitchFamily="18" charset="0"/>
              </a:rPr>
              <a:t>contains many </a:t>
            </a:r>
            <a:r>
              <a:rPr lang="en-US" dirty="0">
                <a:latin typeface="Times New Roman" pitchFamily="18" charset="0"/>
                <a:cs typeface="Times New Roman" pitchFamily="18" charset="0"/>
              </a:rPr>
              <a:t>pieces of information associated with a specific process, including these </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pPr marL="751015" indent="-751015">
              <a:buFont typeface="Arial" pitchFamily="34" charset="0"/>
              <a:buChar char="•"/>
            </a:pPr>
            <a:r>
              <a:rPr lang="en-US" b="1" dirty="0">
                <a:latin typeface="Times New Roman" pitchFamily="18" charset="0"/>
                <a:cs typeface="Times New Roman" pitchFamily="18" charset="0"/>
              </a:rPr>
              <a:t>Process state</a:t>
            </a:r>
            <a:r>
              <a:rPr lang="en-US" dirty="0">
                <a:latin typeface="Times New Roman" pitchFamily="18" charset="0"/>
                <a:cs typeface="Times New Roman" pitchFamily="18" charset="0"/>
              </a:rPr>
              <a:t>. The state may be new, ready, running, waiting, halted, </a:t>
            </a:r>
            <a:r>
              <a:rPr lang="en-US" dirty="0" smtClean="0">
                <a:latin typeface="Times New Roman" pitchFamily="18" charset="0"/>
                <a:cs typeface="Times New Roman" pitchFamily="18" charset="0"/>
              </a:rPr>
              <a:t>and so </a:t>
            </a:r>
            <a:r>
              <a:rPr lang="en-US" dirty="0">
                <a:latin typeface="Times New Roman" pitchFamily="18" charset="0"/>
                <a:cs typeface="Times New Roman" pitchFamily="18" charset="0"/>
              </a:rPr>
              <a:t>on. </a:t>
            </a:r>
            <a:r>
              <a:rPr lang="en-US" dirty="0" smtClean="0">
                <a:latin typeface="Times New Roman" pitchFamily="18" charset="0"/>
                <a:cs typeface="Times New Roman" pitchFamily="18" charset="0"/>
              </a:rPr>
              <a:t> </a:t>
            </a:r>
          </a:p>
          <a:p>
            <a:pPr marL="751015" indent="-751015">
              <a:buFont typeface="Arial" pitchFamily="34" charset="0"/>
              <a:buChar char="•"/>
            </a:pPr>
            <a:r>
              <a:rPr lang="en-US" b="1" dirty="0" smtClean="0">
                <a:latin typeface="Times New Roman" pitchFamily="18" charset="0"/>
                <a:cs typeface="Times New Roman" pitchFamily="18" charset="0"/>
              </a:rPr>
              <a:t>Program </a:t>
            </a:r>
            <a:r>
              <a:rPr lang="en-US" b="1" dirty="0">
                <a:latin typeface="Times New Roman" pitchFamily="18" charset="0"/>
                <a:cs typeface="Times New Roman" pitchFamily="18" charset="0"/>
              </a:rPr>
              <a:t>counter</a:t>
            </a:r>
            <a:r>
              <a:rPr lang="en-US" dirty="0">
                <a:latin typeface="Times New Roman" pitchFamily="18" charset="0"/>
                <a:cs typeface="Times New Roman" pitchFamily="18" charset="0"/>
              </a:rPr>
              <a:t>. The counter indicates the address of the next </a:t>
            </a:r>
            <a:r>
              <a:rPr lang="en-US" dirty="0" smtClean="0">
                <a:latin typeface="Times New Roman" pitchFamily="18" charset="0"/>
                <a:cs typeface="Times New Roman" pitchFamily="18" charset="0"/>
              </a:rPr>
              <a:t>instruction to </a:t>
            </a:r>
            <a:r>
              <a:rPr lang="en-US" dirty="0">
                <a:latin typeface="Times New Roman" pitchFamily="18" charset="0"/>
                <a:cs typeface="Times New Roman" pitchFamily="18" charset="0"/>
              </a:rPr>
              <a:t>be executed for this process. </a:t>
            </a:r>
            <a:endParaRPr lang="en-US" dirty="0" smtClean="0">
              <a:latin typeface="Times New Roman" pitchFamily="18" charset="0"/>
              <a:cs typeface="Times New Roman" pitchFamily="18" charset="0"/>
            </a:endParaRPr>
          </a:p>
          <a:p>
            <a:pPr marL="751015" indent="-751015">
              <a:buFont typeface="Arial" pitchFamily="34" charset="0"/>
              <a:buChar char="•"/>
            </a:pPr>
            <a:r>
              <a:rPr lang="en-US" b="1" dirty="0" smtClean="0">
                <a:latin typeface="Times New Roman" pitchFamily="18" charset="0"/>
                <a:cs typeface="Times New Roman" pitchFamily="18" charset="0"/>
              </a:rPr>
              <a:t>CPU </a:t>
            </a:r>
            <a:r>
              <a:rPr lang="en-US" b="1" dirty="0">
                <a:latin typeface="Times New Roman" pitchFamily="18" charset="0"/>
                <a:cs typeface="Times New Roman" pitchFamily="18" charset="0"/>
              </a:rPr>
              <a:t>registers</a:t>
            </a:r>
            <a:r>
              <a:rPr lang="en-US" dirty="0">
                <a:latin typeface="Times New Roman" pitchFamily="18" charset="0"/>
                <a:cs typeface="Times New Roman" pitchFamily="18" charset="0"/>
              </a:rPr>
              <a:t>. The registers vary in number and type, depending </a:t>
            </a:r>
            <a:r>
              <a:rPr lang="en-US" dirty="0" smtClean="0">
                <a:latin typeface="Times New Roman" pitchFamily="18" charset="0"/>
                <a:cs typeface="Times New Roman" pitchFamily="18" charset="0"/>
              </a:rPr>
              <a:t>on the </a:t>
            </a:r>
            <a:r>
              <a:rPr lang="en-US" dirty="0">
                <a:latin typeface="Times New Roman" pitchFamily="18" charset="0"/>
                <a:cs typeface="Times New Roman" pitchFamily="18" charset="0"/>
              </a:rPr>
              <a:t>computer architecture. They include accumulators, index </a:t>
            </a:r>
            <a:r>
              <a:rPr lang="en-US" dirty="0" smtClean="0">
                <a:latin typeface="Times New Roman" pitchFamily="18" charset="0"/>
                <a:cs typeface="Times New Roman" pitchFamily="18" charset="0"/>
              </a:rPr>
              <a:t>registers, stack </a:t>
            </a:r>
            <a:r>
              <a:rPr lang="en-US" dirty="0">
                <a:latin typeface="Times New Roman" pitchFamily="18" charset="0"/>
                <a:cs typeface="Times New Roman" pitchFamily="18" charset="0"/>
              </a:rPr>
              <a:t>pointers, and general-purpose registers, plus any </a:t>
            </a:r>
            <a:r>
              <a:rPr lang="en-US" dirty="0" smtClean="0">
                <a:latin typeface="Times New Roman" pitchFamily="18" charset="0"/>
                <a:cs typeface="Times New Roman" pitchFamily="18" charset="0"/>
              </a:rPr>
              <a:t>condition-code information</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751015" indent="-751015">
              <a:buFont typeface="Arial" pitchFamily="34" charset="0"/>
              <a:buChar char="•"/>
            </a:pPr>
            <a:r>
              <a:rPr lang="en-US" b="1" dirty="0" smtClean="0">
                <a:latin typeface="Times New Roman" pitchFamily="18" charset="0"/>
                <a:cs typeface="Times New Roman" pitchFamily="18" charset="0"/>
              </a:rPr>
              <a:t>CPU-scheduling </a:t>
            </a:r>
            <a:r>
              <a:rPr lang="en-US" b="1" dirty="0">
                <a:latin typeface="Times New Roman" pitchFamily="18" charset="0"/>
                <a:cs typeface="Times New Roman" pitchFamily="18" charset="0"/>
              </a:rPr>
              <a:t>information</a:t>
            </a:r>
            <a:r>
              <a:rPr lang="en-US" dirty="0">
                <a:latin typeface="Times New Roman" pitchFamily="18" charset="0"/>
                <a:cs typeface="Times New Roman" pitchFamily="18" charset="0"/>
              </a:rPr>
              <a:t>. This information includes a process </a:t>
            </a:r>
            <a:r>
              <a:rPr lang="en-US" dirty="0" smtClean="0">
                <a:latin typeface="Times New Roman" pitchFamily="18" charset="0"/>
                <a:cs typeface="Times New Roman" pitchFamily="18" charset="0"/>
              </a:rPr>
              <a:t>priority, pointers </a:t>
            </a:r>
            <a:r>
              <a:rPr lang="en-US" dirty="0">
                <a:latin typeface="Times New Roman" pitchFamily="18" charset="0"/>
                <a:cs typeface="Times New Roman" pitchFamily="18" charset="0"/>
              </a:rPr>
              <a:t>to scheduling queues, and any other scheduling parameters. </a:t>
            </a:r>
            <a:r>
              <a:rPr lang="en-US" dirty="0" smtClean="0">
                <a:latin typeface="Times New Roman" pitchFamily="18" charset="0"/>
                <a:cs typeface="Times New Roman" pitchFamily="18" charset="0"/>
              </a:rPr>
              <a:t> </a:t>
            </a:r>
          </a:p>
          <a:p>
            <a:pPr marL="751015" indent="-751015">
              <a:buFont typeface="Arial" pitchFamily="34" charset="0"/>
              <a:buChar char="•"/>
            </a:pPr>
            <a:r>
              <a:rPr lang="en-US" b="1" dirty="0" smtClean="0">
                <a:latin typeface="Times New Roman" pitchFamily="18" charset="0"/>
                <a:cs typeface="Times New Roman" pitchFamily="18" charset="0"/>
              </a:rPr>
              <a:t>Accounting </a:t>
            </a:r>
            <a:r>
              <a:rPr lang="en-US" b="1" dirty="0">
                <a:latin typeface="Times New Roman" pitchFamily="18" charset="0"/>
                <a:cs typeface="Times New Roman" pitchFamily="18" charset="0"/>
              </a:rPr>
              <a:t>information</a:t>
            </a:r>
            <a:r>
              <a:rPr lang="en-US" dirty="0">
                <a:latin typeface="Times New Roman" pitchFamily="18" charset="0"/>
                <a:cs typeface="Times New Roman" pitchFamily="18" charset="0"/>
              </a:rPr>
              <a:t>. This information includes the amount of </a:t>
            </a:r>
            <a:r>
              <a:rPr lang="en-US" dirty="0" smtClean="0">
                <a:latin typeface="Times New Roman" pitchFamily="18" charset="0"/>
                <a:cs typeface="Times New Roman" pitchFamily="18" charset="0"/>
              </a:rPr>
              <a:t>CPU and </a:t>
            </a:r>
            <a:r>
              <a:rPr lang="en-US" dirty="0">
                <a:latin typeface="Times New Roman" pitchFamily="18" charset="0"/>
                <a:cs typeface="Times New Roman" pitchFamily="18" charset="0"/>
              </a:rPr>
              <a:t>real time used, time limits, account numbers, job or process </a:t>
            </a:r>
            <a:r>
              <a:rPr lang="en-US" dirty="0" smtClean="0">
                <a:latin typeface="Times New Roman" pitchFamily="18" charset="0"/>
                <a:cs typeface="Times New Roman" pitchFamily="18" charset="0"/>
              </a:rPr>
              <a:t>numbers, and </a:t>
            </a:r>
            <a:r>
              <a:rPr lang="en-US" dirty="0">
                <a:latin typeface="Times New Roman" pitchFamily="18" charset="0"/>
                <a:cs typeface="Times New Roman" pitchFamily="18" charset="0"/>
              </a:rPr>
              <a:t>so </a:t>
            </a:r>
            <a:r>
              <a:rPr lang="en-US" dirty="0" smtClean="0">
                <a:latin typeface="Times New Roman" pitchFamily="18" charset="0"/>
                <a:cs typeface="Times New Roman" pitchFamily="18" charset="0"/>
              </a:rPr>
              <a:t>on.</a:t>
            </a:r>
          </a:p>
          <a:p>
            <a:pPr marL="751015" indent="-751015">
              <a:buFont typeface="Arial" pitchFamily="34" charset="0"/>
              <a:buChar char="•"/>
            </a:pPr>
            <a:r>
              <a:rPr lang="en-US" b="1" dirty="0" smtClean="0">
                <a:latin typeface="Times New Roman" pitchFamily="18" charset="0"/>
                <a:cs typeface="Times New Roman" pitchFamily="18" charset="0"/>
              </a:rPr>
              <a:t>I/O </a:t>
            </a:r>
            <a:r>
              <a:rPr lang="en-US" b="1" dirty="0">
                <a:latin typeface="Times New Roman" pitchFamily="18" charset="0"/>
                <a:cs typeface="Times New Roman" pitchFamily="18" charset="0"/>
              </a:rPr>
              <a:t>status information</a:t>
            </a:r>
            <a:r>
              <a:rPr lang="en-US" dirty="0">
                <a:latin typeface="Times New Roman" pitchFamily="18" charset="0"/>
                <a:cs typeface="Times New Roman" pitchFamily="18" charset="0"/>
              </a:rPr>
              <a:t>. This information includes the list of I/O </a:t>
            </a:r>
            <a:r>
              <a:rPr lang="en-US" dirty="0" smtClean="0">
                <a:latin typeface="Times New Roman" pitchFamily="18" charset="0"/>
                <a:cs typeface="Times New Roman" pitchFamily="18" charset="0"/>
              </a:rPr>
              <a:t>devices allocated </a:t>
            </a:r>
            <a:r>
              <a:rPr lang="en-US" dirty="0">
                <a:latin typeface="Times New Roman" pitchFamily="18" charset="0"/>
                <a:cs typeface="Times New Roman" pitchFamily="18" charset="0"/>
              </a:rPr>
              <a:t>to the process, a list of open files, and so on.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6600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363200" y="38821"/>
            <a:ext cx="17786350" cy="6819182"/>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74800" y="7160417"/>
            <a:ext cx="25984200" cy="6499514"/>
          </a:xfrm>
          <a:prstGeom prst="rect">
            <a:avLst/>
          </a:prstGeom>
        </p:spPr>
      </p:pic>
      <p:pic>
        <p:nvPicPr>
          <p:cNvPr id="6" name="Picture 5"/>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22481" r="23793" b="13208"/>
          <a:stretch/>
        </p:blipFill>
        <p:spPr>
          <a:xfrm>
            <a:off x="576082" y="153121"/>
            <a:ext cx="6904221" cy="6704882"/>
          </a:xfrm>
          <a:prstGeom prst="rect">
            <a:avLst/>
          </a:prstGeom>
        </p:spPr>
      </p:pic>
    </p:spTree>
    <p:extLst>
      <p:ext uri="{BB962C8B-B14F-4D97-AF65-F5344CB8AC3E}">
        <p14:creationId xmlns:p14="http://schemas.microsoft.com/office/powerpoint/2010/main" val="3413790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06566"/>
            <a:ext cx="27873960" cy="11322633"/>
          </a:xfrm>
          <a:prstGeom prst="rect">
            <a:avLst/>
          </a:prstGeom>
        </p:spPr>
        <p:txBody>
          <a:bodyPr wrap="square" lIns="240324" tIns="120165" rIns="240324" bIns="120165">
            <a:spAutoFit/>
          </a:bodyPr>
          <a:lstStyle/>
          <a:p>
            <a:pPr marL="751015" indent="-751015">
              <a:buFont typeface="Arial" pitchFamily="34" charset="0"/>
              <a:buChar char="•"/>
            </a:pPr>
            <a:r>
              <a:rPr lang="en-US" sz="4800" dirty="0">
                <a:latin typeface="Times New Roman" pitchFamily="18" charset="0"/>
                <a:cs typeface="Times New Roman" pitchFamily="18" charset="0"/>
              </a:rPr>
              <a:t>Consider a culinary-minded computer scientist who is baking a birthday cake for his young daughter. </a:t>
            </a:r>
          </a:p>
          <a:p>
            <a:pPr marL="751015" indent="-751015">
              <a:buFont typeface="Arial" pitchFamily="34" charset="0"/>
              <a:buChar char="•"/>
            </a:pPr>
            <a:r>
              <a:rPr lang="en-US" sz="4800" dirty="0">
                <a:latin typeface="Times New Roman" pitchFamily="18" charset="0"/>
                <a:cs typeface="Times New Roman" pitchFamily="18" charset="0"/>
              </a:rPr>
              <a:t>He has a birthday cake recipe and a kitchen well stocked with all the input: flour, eggs, sugar, extract of vanilla, and so on.</a:t>
            </a:r>
          </a:p>
          <a:p>
            <a:pPr marL="751015" indent="-751015">
              <a:buFont typeface="Arial" pitchFamily="34" charset="0"/>
              <a:buChar char="•"/>
            </a:pPr>
            <a:r>
              <a:rPr lang="en-US" sz="4800" dirty="0">
                <a:latin typeface="Times New Roman" pitchFamily="18" charset="0"/>
                <a:cs typeface="Times New Roman" pitchFamily="18" charset="0"/>
              </a:rPr>
              <a:t> In this analogy, the recipe is the program, that is, an algorithm expressed in some suitable notation, the computer scientist is the processor (CPU), and the cake ingredients are the input data. The process is the activity consisting of</a:t>
            </a:r>
            <a:br>
              <a:rPr lang="en-US" sz="4800" dirty="0">
                <a:latin typeface="Times New Roman" pitchFamily="18" charset="0"/>
                <a:cs typeface="Times New Roman" pitchFamily="18" charset="0"/>
              </a:rPr>
            </a:br>
            <a:r>
              <a:rPr lang="en-US" sz="4800" dirty="0">
                <a:latin typeface="Times New Roman" pitchFamily="18" charset="0"/>
                <a:cs typeface="Times New Roman" pitchFamily="18" charset="0"/>
              </a:rPr>
              <a:t>our baker reading the recipe, fetching the ingredients, and baking the cake.</a:t>
            </a:r>
          </a:p>
          <a:p>
            <a:pPr marL="751015" indent="-751015">
              <a:buFont typeface="Arial" pitchFamily="34" charset="0"/>
              <a:buChar char="•"/>
            </a:pPr>
            <a:r>
              <a:rPr lang="en-US" sz="4800" dirty="0">
                <a:latin typeface="Times New Roman" pitchFamily="18" charset="0"/>
                <a:cs typeface="Times New Roman" pitchFamily="18" charset="0"/>
              </a:rPr>
              <a:t>Now imagine that the computer scientist’s son comes running in screaming his</a:t>
            </a:r>
            <a:br>
              <a:rPr lang="en-US" sz="4800" dirty="0">
                <a:latin typeface="Times New Roman" pitchFamily="18" charset="0"/>
                <a:cs typeface="Times New Roman" pitchFamily="18" charset="0"/>
              </a:rPr>
            </a:br>
            <a:r>
              <a:rPr lang="en-US" sz="4800" dirty="0">
                <a:latin typeface="Times New Roman" pitchFamily="18" charset="0"/>
                <a:cs typeface="Times New Roman" pitchFamily="18" charset="0"/>
              </a:rPr>
              <a:t>head off, saying that he has been stung by a bee. </a:t>
            </a:r>
          </a:p>
          <a:p>
            <a:pPr marL="751015" indent="-751015">
              <a:buFont typeface="Arial" pitchFamily="34" charset="0"/>
              <a:buChar char="•"/>
            </a:pPr>
            <a:r>
              <a:rPr lang="en-US" sz="4800" dirty="0">
                <a:latin typeface="Times New Roman" pitchFamily="18" charset="0"/>
                <a:cs typeface="Times New Roman" pitchFamily="18" charset="0"/>
              </a:rPr>
              <a:t>The computer scientist records where he was in the recipe (the state of the current process is saved), gets out a first aid book, and begins following the directions in it. </a:t>
            </a:r>
          </a:p>
          <a:p>
            <a:pPr marL="751015" indent="-751015">
              <a:buFont typeface="Arial" pitchFamily="34" charset="0"/>
              <a:buChar char="•"/>
            </a:pPr>
            <a:r>
              <a:rPr lang="en-US" sz="4800" dirty="0">
                <a:latin typeface="Times New Roman" pitchFamily="18" charset="0"/>
                <a:cs typeface="Times New Roman" pitchFamily="18" charset="0"/>
              </a:rPr>
              <a:t>Here we see the processor being switched from one process (baking) to a higher-priority process (administering medical care), each having a different program (recipe versus first aid book). </a:t>
            </a:r>
          </a:p>
          <a:p>
            <a:pPr marL="751015" indent="-751015">
              <a:buFont typeface="Arial" pitchFamily="34" charset="0"/>
              <a:buChar char="•"/>
            </a:pPr>
            <a:r>
              <a:rPr lang="en-US" sz="4800" dirty="0">
                <a:latin typeface="Times New Roman" pitchFamily="18" charset="0"/>
                <a:cs typeface="Times New Roman" pitchFamily="18" charset="0"/>
              </a:rPr>
              <a:t>When the bee sting has been taken care of, the computer scientist goes back to his</a:t>
            </a:r>
            <a:br>
              <a:rPr lang="en-US" sz="4800" dirty="0">
                <a:latin typeface="Times New Roman" pitchFamily="18" charset="0"/>
                <a:cs typeface="Times New Roman" pitchFamily="18" charset="0"/>
              </a:rPr>
            </a:br>
            <a:r>
              <a:rPr lang="en-US" sz="4800" dirty="0">
                <a:latin typeface="Times New Roman" pitchFamily="18" charset="0"/>
                <a:cs typeface="Times New Roman" pitchFamily="18" charset="0"/>
              </a:rPr>
              <a:t>cake, continuing at the point where he left off. </a:t>
            </a:r>
          </a:p>
        </p:txBody>
      </p:sp>
    </p:spTree>
    <p:extLst>
      <p:ext uri="{BB962C8B-B14F-4D97-AF65-F5344CB8AC3E}">
        <p14:creationId xmlns:p14="http://schemas.microsoft.com/office/powerpoint/2010/main" val="2707799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2440" y="609603"/>
            <a:ext cx="27401520" cy="6028876"/>
          </a:xfrm>
          <a:prstGeom prst="rect">
            <a:avLst/>
          </a:prstGeom>
        </p:spPr>
        <p:txBody>
          <a:bodyPr wrap="square" lIns="240324" tIns="120165" rIns="240324" bIns="120165">
            <a:spAutoFit/>
          </a:bodyPr>
          <a:lstStyle/>
          <a:p>
            <a:r>
              <a:rPr lang="en-US" b="1" dirty="0">
                <a:latin typeface="Times New Roman" pitchFamily="18" charset="0"/>
                <a:cs typeface="Times New Roman" pitchFamily="18" charset="0"/>
              </a:rPr>
              <a:t>THREADS</a:t>
            </a:r>
            <a:r>
              <a:rPr lang="en-US" dirty="0">
                <a:latin typeface="Times New Roman" pitchFamily="18" charset="0"/>
                <a:cs typeface="Times New Roman" pitchFamily="18" charset="0"/>
              </a:rPr>
              <a:t> </a:t>
            </a:r>
            <a:br>
              <a:rPr lang="en-US" dirty="0">
                <a:latin typeface="Times New Roman" pitchFamily="18" charset="0"/>
                <a:cs typeface="Times New Roman" pitchFamily="18" charset="0"/>
              </a:rPr>
            </a:br>
            <a:r>
              <a:rPr lang="en-US" dirty="0" smtClean="0">
                <a:latin typeface="Times New Roman" pitchFamily="18" charset="0"/>
                <a:cs typeface="Times New Roman" pitchFamily="18" charset="0"/>
              </a:rPr>
              <a:t> </a:t>
            </a:r>
          </a:p>
          <a:p>
            <a:r>
              <a:rPr lang="en-US" dirty="0">
                <a:latin typeface="Times New Roman" pitchFamily="18" charset="0"/>
                <a:cs typeface="Times New Roman" pitchFamily="18" charset="0"/>
              </a:rPr>
              <a:t>A thread is a basic unit of CPU utilization; it comprises a thread ID, a </a:t>
            </a:r>
            <a:r>
              <a:rPr lang="en-US" dirty="0" smtClean="0">
                <a:latin typeface="Times New Roman" pitchFamily="18" charset="0"/>
                <a:cs typeface="Times New Roman" pitchFamily="18" charset="0"/>
              </a:rPr>
              <a:t>program counter</a:t>
            </a:r>
            <a:r>
              <a:rPr lang="en-US" dirty="0">
                <a:latin typeface="Times New Roman" pitchFamily="18" charset="0"/>
                <a:cs typeface="Times New Roman" pitchFamily="18" charset="0"/>
              </a:rPr>
              <a:t>, a register set, and a stack. It shares with other threads </a:t>
            </a:r>
            <a:r>
              <a:rPr lang="en-US" dirty="0" smtClean="0">
                <a:latin typeface="Times New Roman" pitchFamily="18" charset="0"/>
                <a:cs typeface="Times New Roman" pitchFamily="18" charset="0"/>
              </a:rPr>
              <a:t>belonging to </a:t>
            </a:r>
            <a:r>
              <a:rPr lang="en-US" dirty="0">
                <a:latin typeface="Times New Roman" pitchFamily="18" charset="0"/>
                <a:cs typeface="Times New Roman" pitchFamily="18" charset="0"/>
              </a:rPr>
              <a:t>the same process its code section, data section, and other </a:t>
            </a:r>
            <a:r>
              <a:rPr lang="en-US" dirty="0" smtClean="0">
                <a:latin typeface="Times New Roman" pitchFamily="18" charset="0"/>
                <a:cs typeface="Times New Roman" pitchFamily="18" charset="0"/>
              </a:rPr>
              <a:t>operating-system resources</a:t>
            </a:r>
            <a:r>
              <a:rPr lang="en-US" dirty="0">
                <a:latin typeface="Times New Roman" pitchFamily="18" charset="0"/>
                <a:cs typeface="Times New Roman" pitchFamily="18" charset="0"/>
              </a:rPr>
              <a:t>, such as open files and signals. A traditional (or heavyweight) </a:t>
            </a:r>
            <a:r>
              <a:rPr lang="en-US" dirty="0" smtClean="0">
                <a:latin typeface="Times New Roman" pitchFamily="18" charset="0"/>
                <a:cs typeface="Times New Roman" pitchFamily="18" charset="0"/>
              </a:rPr>
              <a:t>process has </a:t>
            </a:r>
            <a:r>
              <a:rPr lang="en-US" dirty="0">
                <a:latin typeface="Times New Roman" pitchFamily="18" charset="0"/>
                <a:cs typeface="Times New Roman" pitchFamily="18" charset="0"/>
              </a:rPr>
              <a:t>a single thread of control. If a process has multiple threads of control, </a:t>
            </a:r>
            <a:r>
              <a:rPr lang="en-US" dirty="0" smtClean="0">
                <a:latin typeface="Times New Roman" pitchFamily="18" charset="0"/>
                <a:cs typeface="Times New Roman" pitchFamily="18" charset="0"/>
              </a:rPr>
              <a:t>it can </a:t>
            </a:r>
            <a:r>
              <a:rPr lang="en-US" dirty="0">
                <a:latin typeface="Times New Roman" pitchFamily="18" charset="0"/>
                <a:cs typeface="Times New Roman" pitchFamily="18" charset="0"/>
              </a:rPr>
              <a:t>perform more than one task at a time. Figure 4.1 illustrates the </a:t>
            </a:r>
            <a:r>
              <a:rPr lang="en-US" dirty="0" smtClean="0">
                <a:latin typeface="Times New Roman" pitchFamily="18" charset="0"/>
                <a:cs typeface="Times New Roman" pitchFamily="18" charset="0"/>
              </a:rPr>
              <a:t>difference between </a:t>
            </a:r>
            <a:r>
              <a:rPr lang="en-US" dirty="0">
                <a:latin typeface="Times New Roman" pitchFamily="18" charset="0"/>
                <a:cs typeface="Times New Roman" pitchFamily="18" charset="0"/>
              </a:rPr>
              <a:t>a traditional single-threaded process and a multithreaded process.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3574" y="5867400"/>
            <a:ext cx="16919258" cy="739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61442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8660" y="609602"/>
            <a:ext cx="27637740" cy="3859052"/>
          </a:xfrm>
          <a:prstGeom prst="rect">
            <a:avLst/>
          </a:prstGeom>
        </p:spPr>
        <p:txBody>
          <a:bodyPr wrap="square" lIns="240324" tIns="120165" rIns="240324" bIns="120165">
            <a:spAutoFit/>
          </a:bodyPr>
          <a:lstStyle/>
          <a:p>
            <a:r>
              <a:rPr lang="en-US" dirty="0" smtClean="0">
                <a:latin typeface="Times New Roman" pitchFamily="18" charset="0"/>
                <a:cs typeface="Times New Roman" pitchFamily="18" charset="0"/>
              </a:rPr>
              <a:t>For example: </a:t>
            </a:r>
          </a:p>
          <a:p>
            <a:r>
              <a:rPr lang="en-US" dirty="0" smtClean="0">
                <a:latin typeface="Times New Roman" pitchFamily="18" charset="0"/>
                <a:cs typeface="Times New Roman" pitchFamily="18" charset="0"/>
              </a:rPr>
              <a:t>A word </a:t>
            </a:r>
            <a:r>
              <a:rPr lang="en-US" dirty="0">
                <a:latin typeface="Times New Roman" pitchFamily="18" charset="0"/>
                <a:cs typeface="Times New Roman" pitchFamily="18" charset="0"/>
              </a:rPr>
              <a:t>processor may have a thread for displaying graphics, another thread for responding </a:t>
            </a:r>
            <a:r>
              <a:rPr lang="en-US" dirty="0" smtClean="0">
                <a:latin typeface="Times New Roman" pitchFamily="18" charset="0"/>
                <a:cs typeface="Times New Roman" pitchFamily="18" charset="0"/>
              </a:rPr>
              <a:t>to keystrokes </a:t>
            </a:r>
            <a:r>
              <a:rPr lang="en-US" dirty="0">
                <a:latin typeface="Times New Roman" pitchFamily="18" charset="0"/>
                <a:cs typeface="Times New Roman" pitchFamily="18" charset="0"/>
              </a:rPr>
              <a:t>from the user, and a third thread for </a:t>
            </a:r>
            <a:r>
              <a:rPr lang="en-US" dirty="0" smtClean="0">
                <a:latin typeface="Times New Roman" pitchFamily="18" charset="0"/>
                <a:cs typeface="Times New Roman" pitchFamily="18" charset="0"/>
              </a:rPr>
              <a:t>performing spelling </a:t>
            </a:r>
            <a:r>
              <a:rPr lang="en-US" dirty="0">
                <a:latin typeface="Times New Roman" pitchFamily="18" charset="0"/>
                <a:cs typeface="Times New Roman" pitchFamily="18" charset="0"/>
              </a:rPr>
              <a:t>and grammar checking in the background.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902" y="3962400"/>
            <a:ext cx="21584603"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4167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2440" y="1"/>
            <a:ext cx="27873960" cy="2920333"/>
          </a:xfrm>
          <a:prstGeom prst="rect">
            <a:avLst/>
          </a:prstGeom>
        </p:spPr>
        <p:txBody>
          <a:bodyPr wrap="square" lIns="240324" tIns="120165" rIns="240324" bIns="120165">
            <a:spAutoFit/>
          </a:bodyPr>
          <a:lstStyle/>
          <a:p>
            <a:r>
              <a:rPr lang="en-US" sz="5400" b="1" dirty="0">
                <a:latin typeface="Times New Roman" pitchFamily="18" charset="0"/>
                <a:cs typeface="Times New Roman" pitchFamily="18" charset="0"/>
              </a:rPr>
              <a:t>Benefits </a:t>
            </a:r>
            <a:endParaRPr lang="en-US" sz="4000" b="1" dirty="0" smtClean="0">
              <a:latin typeface="Times New Roman" pitchFamily="18" charset="0"/>
              <a:cs typeface="Times New Roman" pitchFamily="18" charset="0"/>
            </a:endParaRPr>
          </a:p>
          <a:p>
            <a:r>
              <a:rPr lang="en-US" sz="4000" dirty="0">
                <a:latin typeface="Times New Roman" pitchFamily="18" charset="0"/>
                <a:cs typeface="Times New Roman" pitchFamily="18" charset="0"/>
              </a:rPr>
              <a:t>The benefits of multithreaded programming can be broken down into </a:t>
            </a:r>
            <a:r>
              <a:rPr lang="en-US" sz="4000" dirty="0" smtClean="0">
                <a:latin typeface="Times New Roman" pitchFamily="18" charset="0"/>
                <a:cs typeface="Times New Roman" pitchFamily="18" charset="0"/>
              </a:rPr>
              <a:t>four major </a:t>
            </a:r>
            <a:r>
              <a:rPr lang="en-US" sz="4000" dirty="0">
                <a:latin typeface="Times New Roman" pitchFamily="18" charset="0"/>
                <a:cs typeface="Times New Roman" pitchFamily="18" charset="0"/>
              </a:rPr>
              <a:t>categories: </a:t>
            </a:r>
            <a:br>
              <a:rPr lang="en-US" sz="4000" dirty="0">
                <a:latin typeface="Times New Roman" pitchFamily="18" charset="0"/>
                <a:cs typeface="Times New Roman" pitchFamily="18" charset="0"/>
              </a:rPr>
            </a:br>
            <a:r>
              <a:rPr lang="en-US" sz="4000" dirty="0">
                <a:latin typeface="Times New Roman" pitchFamily="18" charset="0"/>
                <a:cs typeface="Times New Roman" pitchFamily="18" charset="0"/>
              </a:rPr>
              <a:t/>
            </a:r>
            <a:br>
              <a:rPr lang="en-US" sz="4000" dirty="0">
                <a:latin typeface="Times New Roman" pitchFamily="18" charset="0"/>
                <a:cs typeface="Times New Roman" pitchFamily="18" charset="0"/>
              </a:rPr>
            </a:br>
            <a:endParaRPr lang="en-US" sz="40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 y="1524003"/>
            <a:ext cx="25747980" cy="2645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592" y="4114803"/>
            <a:ext cx="24847390" cy="2228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27" y="6400800"/>
            <a:ext cx="25186958" cy="3967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 y="10458453"/>
            <a:ext cx="26633805"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64473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71650" y="0"/>
            <a:ext cx="25393650" cy="13558920"/>
          </a:xfrm>
          <a:prstGeom prst="rect">
            <a:avLst/>
          </a:prstGeom>
        </p:spPr>
      </p:pic>
    </p:spTree>
    <p:extLst>
      <p:ext uri="{BB962C8B-B14F-4D97-AF65-F5344CB8AC3E}">
        <p14:creationId xmlns:p14="http://schemas.microsoft.com/office/powerpoint/2010/main" val="6834887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481289" y="0"/>
            <a:ext cx="15383828" cy="13716000"/>
          </a:xfrm>
          <a:prstGeom prst="rect">
            <a:avLst/>
          </a:prstGeom>
        </p:spPr>
      </p:pic>
    </p:spTree>
    <p:extLst>
      <p:ext uri="{BB962C8B-B14F-4D97-AF65-F5344CB8AC3E}">
        <p14:creationId xmlns:p14="http://schemas.microsoft.com/office/powerpoint/2010/main" val="19233552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84525" y="0"/>
            <a:ext cx="17577357" cy="13716000"/>
          </a:xfrm>
          <a:prstGeom prst="rect">
            <a:avLst/>
          </a:prstGeom>
        </p:spPr>
      </p:pic>
    </p:spTree>
    <p:extLst>
      <p:ext uri="{BB962C8B-B14F-4D97-AF65-F5344CB8AC3E}">
        <p14:creationId xmlns:p14="http://schemas.microsoft.com/office/powerpoint/2010/main" val="2227043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026104" y="0"/>
            <a:ext cx="16294198" cy="13716000"/>
          </a:xfrm>
          <a:prstGeom prst="rect">
            <a:avLst/>
          </a:prstGeom>
        </p:spPr>
      </p:pic>
    </p:spTree>
    <p:extLst>
      <p:ext uri="{BB962C8B-B14F-4D97-AF65-F5344CB8AC3E}">
        <p14:creationId xmlns:p14="http://schemas.microsoft.com/office/powerpoint/2010/main" val="1338549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26762"/>
          <a:stretch/>
        </p:blipFill>
        <p:spPr bwMode="auto">
          <a:xfrm>
            <a:off x="2598420" y="55417"/>
            <a:ext cx="23385780" cy="1328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7317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74477"/>
          <a:stretch/>
        </p:blipFill>
        <p:spPr bwMode="auto">
          <a:xfrm>
            <a:off x="472440" y="152400"/>
            <a:ext cx="27401520" cy="5425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684047" y="5943601"/>
            <a:ext cx="16978313" cy="721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4408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72440" y="263236"/>
            <a:ext cx="27401520" cy="7139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36220" y="7772400"/>
            <a:ext cx="2787396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212580" y="12039600"/>
            <a:ext cx="1842516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40350" tIns="120175" rIns="240350" bIns="120175" rtlCol="0" anchor="ctr"/>
          <a:lstStyle/>
          <a:p>
            <a:pPr algn="ctr"/>
            <a:endParaRPr lang="en-US"/>
          </a:p>
        </p:txBody>
      </p:sp>
    </p:spTree>
    <p:extLst>
      <p:ext uri="{BB962C8B-B14F-4D97-AF65-F5344CB8AC3E}">
        <p14:creationId xmlns:p14="http://schemas.microsoft.com/office/powerpoint/2010/main" val="2893157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17320" y="152402"/>
            <a:ext cx="26456640" cy="14031067"/>
          </a:xfrm>
          <a:prstGeom prst="rect">
            <a:avLst/>
          </a:prstGeom>
          <a:noFill/>
        </p:spPr>
        <p:txBody>
          <a:bodyPr wrap="square" lIns="240324" tIns="120165" rIns="240324" bIns="120165" rtlCol="0">
            <a:spAutoFit/>
          </a:bodyPr>
          <a:lstStyle/>
          <a:p>
            <a:r>
              <a:rPr lang="en-US" sz="6000" b="1" dirty="0">
                <a:latin typeface="Times New Roman" pitchFamily="18" charset="0"/>
                <a:cs typeface="Times New Roman" pitchFamily="18" charset="0"/>
              </a:rPr>
              <a:t>Multiprogramming</a:t>
            </a:r>
            <a:endParaRPr lang="en-US" sz="4400" b="1" dirty="0" smtClean="0">
              <a:latin typeface="Times New Roman" pitchFamily="18" charset="0"/>
              <a:cs typeface="Times New Roman" pitchFamily="18" charset="0"/>
            </a:endParaRPr>
          </a:p>
          <a:p>
            <a:endParaRPr lang="en-US" sz="4400" dirty="0">
              <a:latin typeface="Times New Roman" pitchFamily="18" charset="0"/>
              <a:cs typeface="Times New Roman" pitchFamily="18" charset="0"/>
            </a:endParaRPr>
          </a:p>
          <a:p>
            <a:pPr marL="751015" indent="-751015">
              <a:buFont typeface="Arial" pitchFamily="34" charset="0"/>
              <a:buChar char="•"/>
            </a:pPr>
            <a:r>
              <a:rPr lang="en-US" sz="4400" dirty="0">
                <a:latin typeface="Times New Roman" pitchFamily="18" charset="0"/>
                <a:cs typeface="Times New Roman" pitchFamily="18" charset="0"/>
              </a:rPr>
              <a:t>One of the most important aspects of operating systems is the ability </a:t>
            </a:r>
            <a:r>
              <a:rPr lang="en-US" sz="4400" dirty="0" smtClean="0">
                <a:latin typeface="Times New Roman" pitchFamily="18" charset="0"/>
                <a:cs typeface="Times New Roman" pitchFamily="18" charset="0"/>
              </a:rPr>
              <a:t>of multiprogramming. </a:t>
            </a:r>
          </a:p>
          <a:p>
            <a:pPr marL="751015" indent="-751015">
              <a:buFont typeface="Arial" pitchFamily="34" charset="0"/>
              <a:buChar char="•"/>
            </a:pPr>
            <a:r>
              <a:rPr lang="en-US" sz="4400" dirty="0" smtClean="0">
                <a:latin typeface="Times New Roman" pitchFamily="18" charset="0"/>
                <a:cs typeface="Times New Roman" pitchFamily="18" charset="0"/>
              </a:rPr>
              <a:t>Here multiple programs can be executed simultaneously. </a:t>
            </a:r>
          </a:p>
          <a:p>
            <a:pPr marL="751015" indent="-751015">
              <a:buFont typeface="Arial" pitchFamily="34" charset="0"/>
              <a:buChar char="•"/>
            </a:pPr>
            <a:r>
              <a:rPr lang="en-US" sz="4400" dirty="0" err="1">
                <a:latin typeface="Times New Roman" pitchFamily="18" charset="0"/>
                <a:cs typeface="Times New Roman" pitchFamily="18" charset="0"/>
              </a:rPr>
              <a:t>Multiprogrammed</a:t>
            </a:r>
            <a:r>
              <a:rPr lang="en-US" sz="4400" dirty="0">
                <a:latin typeface="Times New Roman" pitchFamily="18" charset="0"/>
                <a:cs typeface="Times New Roman" pitchFamily="18" charset="0"/>
              </a:rPr>
              <a:t> systems provide an environment in which the </a:t>
            </a:r>
            <a:r>
              <a:rPr lang="en-US" sz="4400" dirty="0" smtClean="0">
                <a:latin typeface="Times New Roman" pitchFamily="18" charset="0"/>
                <a:cs typeface="Times New Roman" pitchFamily="18" charset="0"/>
              </a:rPr>
              <a:t>various system </a:t>
            </a:r>
            <a:r>
              <a:rPr lang="en-US" sz="4400" dirty="0">
                <a:latin typeface="Times New Roman" pitchFamily="18" charset="0"/>
                <a:cs typeface="Times New Roman" pitchFamily="18" charset="0"/>
              </a:rPr>
              <a:t>resources (for example, CPU, memory, and peripheral devices) </a:t>
            </a:r>
            <a:r>
              <a:rPr lang="en-US" sz="4400" dirty="0" smtClean="0">
                <a:latin typeface="Times New Roman" pitchFamily="18" charset="0"/>
                <a:cs typeface="Times New Roman" pitchFamily="18" charset="0"/>
              </a:rPr>
              <a:t>are utilized </a:t>
            </a:r>
            <a:r>
              <a:rPr lang="en-US" sz="4400" dirty="0">
                <a:latin typeface="Times New Roman" pitchFamily="18" charset="0"/>
                <a:cs typeface="Times New Roman" pitchFamily="18" charset="0"/>
              </a:rPr>
              <a:t>effectively, but they do not provide for user interaction with </a:t>
            </a:r>
            <a:r>
              <a:rPr lang="en-US" sz="4400" dirty="0" smtClean="0">
                <a:latin typeface="Times New Roman" pitchFamily="18" charset="0"/>
                <a:cs typeface="Times New Roman" pitchFamily="18" charset="0"/>
              </a:rPr>
              <a:t>the computer </a:t>
            </a:r>
            <a:r>
              <a:rPr lang="en-US" sz="4400" dirty="0">
                <a:latin typeface="Times New Roman" pitchFamily="18" charset="0"/>
                <a:cs typeface="Times New Roman" pitchFamily="18" charset="0"/>
              </a:rPr>
              <a:t>system. </a:t>
            </a:r>
            <a:br>
              <a:rPr lang="en-US" sz="4400" dirty="0">
                <a:latin typeface="Times New Roman" pitchFamily="18" charset="0"/>
                <a:cs typeface="Times New Roman" pitchFamily="18" charset="0"/>
              </a:rPr>
            </a:br>
            <a:endParaRPr lang="en-US" sz="4400" dirty="0" smtClean="0">
              <a:latin typeface="Times New Roman" pitchFamily="18" charset="0"/>
              <a:cs typeface="Times New Roman" pitchFamily="18" charset="0"/>
            </a:endParaRPr>
          </a:p>
          <a:p>
            <a:pPr marL="751015" indent="-751015">
              <a:buFont typeface="Arial" pitchFamily="34" charset="0"/>
              <a:buChar char="•"/>
            </a:pPr>
            <a:r>
              <a:rPr lang="en-US" sz="4400" dirty="0" smtClean="0">
                <a:latin typeface="Times New Roman" pitchFamily="18" charset="0"/>
                <a:cs typeface="Times New Roman" pitchFamily="18" charset="0"/>
              </a:rPr>
              <a:t>A </a:t>
            </a:r>
            <a:r>
              <a:rPr lang="en-US" sz="4400" dirty="0">
                <a:latin typeface="Times New Roman" pitchFamily="18" charset="0"/>
                <a:cs typeface="Times New Roman" pitchFamily="18" charset="0"/>
              </a:rPr>
              <a:t>single user cannot, in general, keep either the CPU or </a:t>
            </a:r>
            <a:r>
              <a:rPr lang="en-US" sz="4400" dirty="0" smtClean="0">
                <a:latin typeface="Times New Roman" pitchFamily="18" charset="0"/>
                <a:cs typeface="Times New Roman" pitchFamily="18" charset="0"/>
              </a:rPr>
              <a:t>the</a:t>
            </a:r>
            <a:r>
              <a:rPr lang="en-US" sz="4400" dirty="0">
                <a:latin typeface="Times New Roman" pitchFamily="18" charset="0"/>
                <a:cs typeface="Times New Roman" pitchFamily="18" charset="0"/>
              </a:rPr>
              <a:t> </a:t>
            </a:r>
            <a:r>
              <a:rPr lang="en-US" sz="4400" dirty="0" smtClean="0">
                <a:latin typeface="Times New Roman" pitchFamily="18" charset="0"/>
                <a:cs typeface="Times New Roman" pitchFamily="18" charset="0"/>
              </a:rPr>
              <a:t>I/O </a:t>
            </a:r>
            <a:r>
              <a:rPr lang="en-US" sz="4400" dirty="0">
                <a:latin typeface="Times New Roman" pitchFamily="18" charset="0"/>
                <a:cs typeface="Times New Roman" pitchFamily="18" charset="0"/>
              </a:rPr>
              <a:t>devices busy at all times. </a:t>
            </a:r>
            <a:endParaRPr lang="en-US" sz="4400" dirty="0" smtClean="0">
              <a:latin typeface="Times New Roman" pitchFamily="18" charset="0"/>
              <a:cs typeface="Times New Roman" pitchFamily="18" charset="0"/>
            </a:endParaRPr>
          </a:p>
          <a:p>
            <a:pPr marL="751015" indent="-751015">
              <a:buFont typeface="Arial" pitchFamily="34" charset="0"/>
              <a:buChar char="•"/>
            </a:pPr>
            <a:r>
              <a:rPr lang="en-US" sz="4400" dirty="0" smtClean="0">
                <a:latin typeface="Times New Roman" pitchFamily="18" charset="0"/>
                <a:cs typeface="Times New Roman" pitchFamily="18" charset="0"/>
              </a:rPr>
              <a:t>Multiprogramming </a:t>
            </a:r>
            <a:r>
              <a:rPr lang="en-US" sz="4400" dirty="0">
                <a:latin typeface="Times New Roman" pitchFamily="18" charset="0"/>
                <a:cs typeface="Times New Roman" pitchFamily="18" charset="0"/>
              </a:rPr>
              <a:t>increases CPU utilization </a:t>
            </a:r>
            <a:r>
              <a:rPr lang="en-US" sz="4400" dirty="0" smtClean="0">
                <a:latin typeface="Times New Roman" pitchFamily="18" charset="0"/>
                <a:cs typeface="Times New Roman" pitchFamily="18" charset="0"/>
              </a:rPr>
              <a:t>by organizing </a:t>
            </a:r>
            <a:r>
              <a:rPr lang="en-US" sz="4400" dirty="0">
                <a:latin typeface="Times New Roman" pitchFamily="18" charset="0"/>
                <a:cs typeface="Times New Roman" pitchFamily="18" charset="0"/>
              </a:rPr>
              <a:t>jobs (code and data) so that the CPU always has one to execute. </a:t>
            </a:r>
            <a:endParaRPr lang="en-US" sz="4400" dirty="0" smtClean="0">
              <a:latin typeface="Times New Roman" pitchFamily="18" charset="0"/>
              <a:cs typeface="Times New Roman" pitchFamily="18" charset="0"/>
            </a:endParaRPr>
          </a:p>
          <a:p>
            <a:pPr marL="751015" indent="-751015">
              <a:buFont typeface="Arial" pitchFamily="34" charset="0"/>
              <a:buChar char="•"/>
            </a:pPr>
            <a:r>
              <a:rPr lang="en-US" sz="4400" dirty="0">
                <a:latin typeface="Times New Roman" pitchFamily="18" charset="0"/>
                <a:cs typeface="Times New Roman" pitchFamily="18" charset="0"/>
              </a:rPr>
              <a:t>The idea is as follows: The operating system keeps several jobs in </a:t>
            </a:r>
            <a:r>
              <a:rPr lang="en-US" sz="4400" dirty="0" smtClean="0">
                <a:latin typeface="Times New Roman" pitchFamily="18" charset="0"/>
                <a:cs typeface="Times New Roman" pitchFamily="18" charset="0"/>
              </a:rPr>
              <a:t>memory simultaneously </a:t>
            </a:r>
            <a:r>
              <a:rPr lang="en-US" sz="4400" dirty="0">
                <a:latin typeface="Times New Roman" pitchFamily="18" charset="0"/>
                <a:cs typeface="Times New Roman" pitchFamily="18" charset="0"/>
              </a:rPr>
              <a:t>(Figure </a:t>
            </a:r>
            <a:r>
              <a:rPr lang="en-US" sz="4400" dirty="0" smtClean="0">
                <a:latin typeface="Times New Roman" pitchFamily="18" charset="0"/>
                <a:cs typeface="Times New Roman" pitchFamily="18" charset="0"/>
              </a:rPr>
              <a:t>). </a:t>
            </a:r>
          </a:p>
          <a:p>
            <a:pPr marL="751015" indent="-751015">
              <a:buFont typeface="Arial" pitchFamily="34" charset="0"/>
              <a:buChar char="•"/>
            </a:pPr>
            <a:r>
              <a:rPr lang="en-US" sz="4400" dirty="0" smtClean="0">
                <a:latin typeface="Times New Roman" pitchFamily="18" charset="0"/>
                <a:cs typeface="Times New Roman" pitchFamily="18" charset="0"/>
              </a:rPr>
              <a:t>The </a:t>
            </a:r>
            <a:r>
              <a:rPr lang="en-US" sz="4400" dirty="0">
                <a:latin typeface="Times New Roman" pitchFamily="18" charset="0"/>
                <a:cs typeface="Times New Roman" pitchFamily="18" charset="0"/>
              </a:rPr>
              <a:t>operating </a:t>
            </a:r>
            <a:r>
              <a:rPr lang="en-US" sz="4400" dirty="0" smtClean="0">
                <a:latin typeface="Times New Roman" pitchFamily="18" charset="0"/>
                <a:cs typeface="Times New Roman" pitchFamily="18" charset="0"/>
              </a:rPr>
              <a:t>system picks </a:t>
            </a:r>
            <a:r>
              <a:rPr lang="en-US" sz="4400" dirty="0">
                <a:latin typeface="Times New Roman" pitchFamily="18" charset="0"/>
                <a:cs typeface="Times New Roman" pitchFamily="18" charset="0"/>
              </a:rPr>
              <a:t>and begins to execute one of the jobs in </a:t>
            </a:r>
            <a:r>
              <a:rPr lang="en-US" sz="4400" dirty="0" smtClean="0">
                <a:latin typeface="Times New Roman" pitchFamily="18" charset="0"/>
                <a:cs typeface="Times New Roman" pitchFamily="18" charset="0"/>
              </a:rPr>
              <a:t>memory.</a:t>
            </a:r>
          </a:p>
          <a:p>
            <a:pPr marL="751015" indent="-751015">
              <a:buFont typeface="Arial" pitchFamily="34" charset="0"/>
              <a:buChar char="•"/>
            </a:pPr>
            <a:r>
              <a:rPr lang="en-US" sz="4400" dirty="0" smtClean="0">
                <a:latin typeface="Times New Roman" pitchFamily="18" charset="0"/>
                <a:cs typeface="Times New Roman" pitchFamily="18" charset="0"/>
              </a:rPr>
              <a:t>Eventually</a:t>
            </a:r>
            <a:r>
              <a:rPr lang="en-US" sz="4400" dirty="0">
                <a:latin typeface="Times New Roman" pitchFamily="18" charset="0"/>
                <a:cs typeface="Times New Roman" pitchFamily="18" charset="0"/>
              </a:rPr>
              <a:t>, the </a:t>
            </a:r>
            <a:r>
              <a:rPr lang="en-US" sz="4400" dirty="0" smtClean="0">
                <a:latin typeface="Times New Roman" pitchFamily="18" charset="0"/>
                <a:cs typeface="Times New Roman" pitchFamily="18" charset="0"/>
              </a:rPr>
              <a:t>job may </a:t>
            </a:r>
            <a:r>
              <a:rPr lang="en-US" sz="4400" dirty="0">
                <a:latin typeface="Times New Roman" pitchFamily="18" charset="0"/>
                <a:cs typeface="Times New Roman" pitchFamily="18" charset="0"/>
              </a:rPr>
              <a:t>have to wait for some task, such as an I/O operation, to complete. </a:t>
            </a:r>
            <a:endParaRPr lang="en-US" sz="4400" dirty="0" smtClean="0">
              <a:latin typeface="Times New Roman" pitchFamily="18" charset="0"/>
              <a:cs typeface="Times New Roman" pitchFamily="18" charset="0"/>
            </a:endParaRPr>
          </a:p>
          <a:p>
            <a:pPr marL="751015" indent="-751015">
              <a:buFont typeface="Arial" pitchFamily="34" charset="0"/>
              <a:buChar char="•"/>
            </a:pPr>
            <a:r>
              <a:rPr lang="en-US" sz="4400" dirty="0" smtClean="0">
                <a:latin typeface="Times New Roman" pitchFamily="18" charset="0"/>
                <a:cs typeface="Times New Roman" pitchFamily="18" charset="0"/>
              </a:rPr>
              <a:t>In </a:t>
            </a:r>
            <a:r>
              <a:rPr lang="en-US" sz="4400" dirty="0">
                <a:latin typeface="Times New Roman" pitchFamily="18" charset="0"/>
                <a:cs typeface="Times New Roman" pitchFamily="18" charset="0"/>
              </a:rPr>
              <a:t>a non-</a:t>
            </a:r>
            <a:r>
              <a:rPr lang="en-US" sz="4400" dirty="0" err="1">
                <a:latin typeface="Times New Roman" pitchFamily="18" charset="0"/>
                <a:cs typeface="Times New Roman" pitchFamily="18" charset="0"/>
              </a:rPr>
              <a:t>multiprogrammed</a:t>
            </a:r>
            <a:r>
              <a:rPr lang="en-US" sz="4400" dirty="0">
                <a:latin typeface="Times New Roman" pitchFamily="18" charset="0"/>
                <a:cs typeface="Times New Roman" pitchFamily="18" charset="0"/>
              </a:rPr>
              <a:t> system, the CPU would sit idle. </a:t>
            </a:r>
            <a:r>
              <a:rPr lang="en-US" sz="4400" dirty="0" smtClean="0">
                <a:latin typeface="Times New Roman" pitchFamily="18" charset="0"/>
                <a:cs typeface="Times New Roman" pitchFamily="18" charset="0"/>
              </a:rPr>
              <a:t>But In </a:t>
            </a:r>
            <a:r>
              <a:rPr lang="en-US" sz="4400" dirty="0">
                <a:latin typeface="Times New Roman" pitchFamily="18" charset="0"/>
                <a:cs typeface="Times New Roman" pitchFamily="18" charset="0"/>
              </a:rPr>
              <a:t>a </a:t>
            </a:r>
            <a:r>
              <a:rPr lang="en-US" sz="4400" dirty="0" err="1" smtClean="0">
                <a:latin typeface="Times New Roman" pitchFamily="18" charset="0"/>
                <a:cs typeface="Times New Roman" pitchFamily="18" charset="0"/>
              </a:rPr>
              <a:t>multiprogrammed</a:t>
            </a:r>
            <a:r>
              <a:rPr lang="en-US" sz="4400" dirty="0">
                <a:latin typeface="Times New Roman" pitchFamily="18" charset="0"/>
                <a:cs typeface="Times New Roman" pitchFamily="18" charset="0"/>
              </a:rPr>
              <a:t> </a:t>
            </a:r>
            <a:r>
              <a:rPr lang="en-US" sz="4400" dirty="0" smtClean="0">
                <a:latin typeface="Times New Roman" pitchFamily="18" charset="0"/>
                <a:cs typeface="Times New Roman" pitchFamily="18" charset="0"/>
              </a:rPr>
              <a:t>system</a:t>
            </a:r>
            <a:r>
              <a:rPr lang="en-US" sz="4400" dirty="0">
                <a:latin typeface="Times New Roman" pitchFamily="18" charset="0"/>
                <a:cs typeface="Times New Roman" pitchFamily="18" charset="0"/>
              </a:rPr>
              <a:t>, the operating system simply switches to, and executes, another </a:t>
            </a:r>
            <a:r>
              <a:rPr lang="en-US" sz="4400" dirty="0" smtClean="0">
                <a:latin typeface="Times New Roman" pitchFamily="18" charset="0"/>
                <a:cs typeface="Times New Roman" pitchFamily="18" charset="0"/>
              </a:rPr>
              <a:t>job.</a:t>
            </a:r>
          </a:p>
          <a:p>
            <a:pPr marL="751015" indent="-751015">
              <a:buFont typeface="Arial" pitchFamily="34" charset="0"/>
              <a:buChar char="•"/>
            </a:pPr>
            <a:r>
              <a:rPr lang="en-US" sz="4400" dirty="0" smtClean="0">
                <a:latin typeface="Times New Roman" pitchFamily="18" charset="0"/>
                <a:cs typeface="Times New Roman" pitchFamily="18" charset="0"/>
              </a:rPr>
              <a:t>When </a:t>
            </a:r>
            <a:r>
              <a:rPr lang="en-US" sz="4400" i="1" dirty="0">
                <a:latin typeface="Times New Roman" pitchFamily="18" charset="0"/>
                <a:cs typeface="Times New Roman" pitchFamily="18" charset="0"/>
              </a:rPr>
              <a:t>that </a:t>
            </a:r>
            <a:r>
              <a:rPr lang="en-US" sz="4400" dirty="0">
                <a:latin typeface="Times New Roman" pitchFamily="18" charset="0"/>
                <a:cs typeface="Times New Roman" pitchFamily="18" charset="0"/>
              </a:rPr>
              <a:t>job needs to wait, the CPU is switched to </a:t>
            </a:r>
            <a:r>
              <a:rPr lang="en-US" sz="4400" i="1" dirty="0">
                <a:latin typeface="Times New Roman" pitchFamily="18" charset="0"/>
                <a:cs typeface="Times New Roman" pitchFamily="18" charset="0"/>
              </a:rPr>
              <a:t>another </a:t>
            </a:r>
            <a:r>
              <a:rPr lang="en-US" sz="4400" dirty="0">
                <a:latin typeface="Times New Roman" pitchFamily="18" charset="0"/>
                <a:cs typeface="Times New Roman" pitchFamily="18" charset="0"/>
              </a:rPr>
              <a:t>job, and so </a:t>
            </a:r>
            <a:r>
              <a:rPr lang="en-US" sz="4400" dirty="0" smtClean="0">
                <a:latin typeface="Times New Roman" pitchFamily="18" charset="0"/>
                <a:cs typeface="Times New Roman" pitchFamily="18" charset="0"/>
              </a:rPr>
              <a:t>on.</a:t>
            </a:r>
          </a:p>
          <a:p>
            <a:pPr marL="751015" indent="-751015">
              <a:buFont typeface="Arial" pitchFamily="34" charset="0"/>
              <a:buChar char="•"/>
            </a:pPr>
            <a:r>
              <a:rPr lang="en-US" sz="4400" dirty="0" smtClean="0">
                <a:latin typeface="Times New Roman" pitchFamily="18" charset="0"/>
                <a:cs typeface="Times New Roman" pitchFamily="18" charset="0"/>
              </a:rPr>
              <a:t>Eventually</a:t>
            </a:r>
            <a:r>
              <a:rPr lang="en-US" sz="4400" dirty="0">
                <a:latin typeface="Times New Roman" pitchFamily="18" charset="0"/>
                <a:cs typeface="Times New Roman" pitchFamily="18" charset="0"/>
              </a:rPr>
              <a:t>, the first job finishes waiting and gets the CPU back. As long as at</a:t>
            </a:r>
            <a:br>
              <a:rPr lang="en-US" sz="4400" dirty="0">
                <a:latin typeface="Times New Roman" pitchFamily="18" charset="0"/>
                <a:cs typeface="Times New Roman" pitchFamily="18" charset="0"/>
              </a:rPr>
            </a:br>
            <a:r>
              <a:rPr lang="en-US" sz="4400" dirty="0">
                <a:latin typeface="Times New Roman" pitchFamily="18" charset="0"/>
                <a:cs typeface="Times New Roman" pitchFamily="18" charset="0"/>
              </a:rPr>
              <a:t>least one job needs to execute, the CPU is never idle. </a:t>
            </a:r>
            <a:br>
              <a:rPr lang="en-US" sz="4400" dirty="0">
                <a:latin typeface="Times New Roman" pitchFamily="18" charset="0"/>
                <a:cs typeface="Times New Roman" pitchFamily="18" charset="0"/>
              </a:rPr>
            </a:br>
            <a:endParaRPr lang="en-US" sz="4400" dirty="0">
              <a:latin typeface="Times New Roman" pitchFamily="18" charset="0"/>
              <a:cs typeface="Times New Roman" pitchFamily="18" charset="0"/>
            </a:endParaRPr>
          </a:p>
        </p:txBody>
      </p:sp>
    </p:spTree>
    <p:extLst>
      <p:ext uri="{BB962C8B-B14F-4D97-AF65-F5344CB8AC3E}">
        <p14:creationId xmlns:p14="http://schemas.microsoft.com/office/powerpoint/2010/main" val="10653011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304801"/>
            <a:ext cx="28346400" cy="4356242"/>
          </a:xfrm>
          <a:prstGeom prst="rect">
            <a:avLst/>
          </a:prstGeom>
        </p:spPr>
      </p:pic>
      <p:pic>
        <p:nvPicPr>
          <p:cNvPr id="5" name="Picture 4"/>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b="34949"/>
          <a:stretch/>
        </p:blipFill>
        <p:spPr>
          <a:xfrm>
            <a:off x="3352800" y="3935279"/>
            <a:ext cx="22198755" cy="9628321"/>
          </a:xfrm>
          <a:prstGeom prst="rect">
            <a:avLst/>
          </a:prstGeom>
        </p:spPr>
      </p:pic>
    </p:spTree>
    <p:extLst>
      <p:ext uri="{BB962C8B-B14F-4D97-AF65-F5344CB8AC3E}">
        <p14:creationId xmlns:p14="http://schemas.microsoft.com/office/powerpoint/2010/main" val="4120273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4848"/>
          <a:stretch/>
        </p:blipFill>
        <p:spPr>
          <a:xfrm>
            <a:off x="708662" y="1981200"/>
            <a:ext cx="26659594" cy="6248400"/>
          </a:xfrm>
          <a:prstGeom prst="rect">
            <a:avLst/>
          </a:prstGeom>
        </p:spPr>
      </p:pic>
    </p:spTree>
    <p:extLst>
      <p:ext uri="{BB962C8B-B14F-4D97-AF65-F5344CB8AC3E}">
        <p14:creationId xmlns:p14="http://schemas.microsoft.com/office/powerpoint/2010/main" val="12212892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152400"/>
            <a:ext cx="14996160" cy="1234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847" r="11083"/>
          <a:stretch/>
        </p:blipFill>
        <p:spPr bwMode="auto">
          <a:xfrm>
            <a:off x="15925800" y="762000"/>
            <a:ext cx="11665528" cy="1097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650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2" y="1219200"/>
            <a:ext cx="27411282" cy="1135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7992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04850589"/>
              </p:ext>
            </p:extLst>
          </p:nvPr>
        </p:nvGraphicFramePr>
        <p:xfrm>
          <a:off x="228600" y="228600"/>
          <a:ext cx="27813000" cy="914400"/>
        </p:xfrm>
        <a:graphic>
          <a:graphicData uri="http://schemas.openxmlformats.org/drawingml/2006/table">
            <a:tbl>
              <a:tblPr/>
              <a:tblGrid>
                <a:gridCol w="27813000"/>
              </a:tblGrid>
              <a:tr h="762000">
                <a:tc>
                  <a:txBody>
                    <a:bodyPr/>
                    <a:lstStyle/>
                    <a:p>
                      <a:pPr algn="ctr"/>
                      <a:r>
                        <a:rPr lang="en-US" sz="5400" b="1" i="0" dirty="0">
                          <a:solidFill>
                            <a:srgbClr val="FF0000"/>
                          </a:solidFill>
                          <a:effectLst/>
                          <a:latin typeface="Book Antiqua"/>
                        </a:rPr>
                        <a:t>Implementing Mutual Exclusion</a:t>
                      </a:r>
                      <a:endParaRPr lang="en-US" sz="19900" dirty="0">
                        <a:solidFill>
                          <a:srgbClr val="FF0000"/>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74724"/>
          <a:stretch/>
        </p:blipFill>
        <p:spPr>
          <a:xfrm>
            <a:off x="152400" y="1524000"/>
            <a:ext cx="13282898" cy="3858492"/>
          </a:xfrm>
          <a:prstGeom prst="rect">
            <a:avLst/>
          </a:prstGeom>
        </p:spPr>
      </p:pic>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25035" b="14068"/>
          <a:stretch/>
        </p:blipFill>
        <p:spPr>
          <a:xfrm>
            <a:off x="13335000" y="1191490"/>
            <a:ext cx="14935200" cy="12219710"/>
          </a:xfrm>
          <a:prstGeom prst="rect">
            <a:avLst/>
          </a:prstGeom>
        </p:spPr>
      </p:pic>
    </p:spTree>
    <p:extLst>
      <p:ext uri="{BB962C8B-B14F-4D97-AF65-F5344CB8AC3E}">
        <p14:creationId xmlns:p14="http://schemas.microsoft.com/office/powerpoint/2010/main" val="36581777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84964" b="1629"/>
          <a:stretch/>
        </p:blipFill>
        <p:spPr>
          <a:xfrm>
            <a:off x="138466" y="152401"/>
            <a:ext cx="13577534" cy="2092036"/>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64945" b="2057"/>
          <a:stretch/>
        </p:blipFill>
        <p:spPr>
          <a:xfrm>
            <a:off x="14897057" y="152400"/>
            <a:ext cx="13228811" cy="632460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1633" b="35124"/>
          <a:stretch/>
        </p:blipFill>
        <p:spPr>
          <a:xfrm>
            <a:off x="152400" y="2396837"/>
            <a:ext cx="13769134" cy="11242963"/>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b="62328"/>
          <a:stretch/>
        </p:blipFill>
        <p:spPr>
          <a:xfrm>
            <a:off x="15011400" y="6598067"/>
            <a:ext cx="12884668" cy="6965533"/>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0" y="2362200"/>
            <a:ext cx="5202157" cy="303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792200" y="7848600"/>
            <a:ext cx="1295400" cy="8970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CS</a:t>
            </a:r>
            <a:endParaRPr lang="en-US" dirty="0"/>
          </a:p>
        </p:txBody>
      </p:sp>
    </p:spTree>
    <p:extLst>
      <p:ext uri="{BB962C8B-B14F-4D97-AF65-F5344CB8AC3E}">
        <p14:creationId xmlns:p14="http://schemas.microsoft.com/office/powerpoint/2010/main" val="26181977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37328" r="1708"/>
          <a:stretch/>
        </p:blipFill>
        <p:spPr>
          <a:xfrm>
            <a:off x="77400" y="152400"/>
            <a:ext cx="13555474" cy="1341120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363" r="1462" b="68044"/>
          <a:stretch/>
        </p:blipFill>
        <p:spPr>
          <a:xfrm>
            <a:off x="13944600" y="152400"/>
            <a:ext cx="14314842" cy="6705600"/>
          </a:xfrm>
          <a:prstGeom prst="rect">
            <a:avLst/>
          </a:prstGeom>
        </p:spPr>
      </p:pic>
    </p:spTree>
    <p:extLst>
      <p:ext uri="{BB962C8B-B14F-4D97-AF65-F5344CB8AC3E}">
        <p14:creationId xmlns:p14="http://schemas.microsoft.com/office/powerpoint/2010/main" val="18896950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32989" b="23228"/>
          <a:stretch/>
        </p:blipFill>
        <p:spPr>
          <a:xfrm>
            <a:off x="152400" y="110704"/>
            <a:ext cx="14173200" cy="8839332"/>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76723"/>
          <a:stretch/>
        </p:blipFill>
        <p:spPr>
          <a:xfrm>
            <a:off x="14325599" y="381000"/>
            <a:ext cx="13944165" cy="4745182"/>
          </a:xfrm>
          <a:prstGeom prst="rect">
            <a:avLst/>
          </a:prstGeom>
        </p:spPr>
      </p:pic>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114800" y="8467293"/>
            <a:ext cx="5943600" cy="5171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591800" y="8190662"/>
            <a:ext cx="6705600" cy="5378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11800" y="5907842"/>
            <a:ext cx="9753165" cy="769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59586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41322" b="1983"/>
          <a:stretch/>
        </p:blipFill>
        <p:spPr>
          <a:xfrm>
            <a:off x="152399" y="152400"/>
            <a:ext cx="13882255" cy="1325880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021" r="3239" b="71694"/>
          <a:stretch/>
        </p:blipFill>
        <p:spPr>
          <a:xfrm>
            <a:off x="14173200" y="200891"/>
            <a:ext cx="13944600" cy="5871038"/>
          </a:xfrm>
          <a:prstGeom prst="rect">
            <a:avLst/>
          </a:prstGeom>
        </p:spPr>
      </p:pic>
    </p:spTree>
    <p:extLst>
      <p:ext uri="{BB962C8B-B14F-4D97-AF65-F5344CB8AC3E}">
        <p14:creationId xmlns:p14="http://schemas.microsoft.com/office/powerpoint/2010/main" val="3923682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28650" r="2724" b="1631"/>
          <a:stretch/>
        </p:blipFill>
        <p:spPr>
          <a:xfrm>
            <a:off x="457200" y="152400"/>
            <a:ext cx="13203382" cy="1333500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690"/>
          <a:stretch/>
        </p:blipFill>
        <p:spPr>
          <a:xfrm>
            <a:off x="14630400" y="76200"/>
            <a:ext cx="13335000" cy="13487400"/>
          </a:xfrm>
          <a:prstGeom prst="rect">
            <a:avLst/>
          </a:prstGeom>
        </p:spPr>
      </p:pic>
    </p:spTree>
    <p:extLst>
      <p:ext uri="{BB962C8B-B14F-4D97-AF65-F5344CB8AC3E}">
        <p14:creationId xmlns:p14="http://schemas.microsoft.com/office/powerpoint/2010/main" val="625165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063" y="642343"/>
            <a:ext cx="17007840" cy="120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49570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8707" r="2724" b="16462"/>
          <a:stretch/>
        </p:blipFill>
        <p:spPr>
          <a:xfrm>
            <a:off x="228600" y="381000"/>
            <a:ext cx="13182600" cy="518160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90972"/>
          <a:stretch/>
        </p:blipFill>
        <p:spPr>
          <a:xfrm>
            <a:off x="-1" y="6629400"/>
            <a:ext cx="13411201" cy="381000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005" b="57919"/>
          <a:stretch/>
        </p:blipFill>
        <p:spPr>
          <a:xfrm>
            <a:off x="13639800" y="381000"/>
            <a:ext cx="14325600" cy="8153400"/>
          </a:xfrm>
          <a:prstGeom prst="rect">
            <a:avLst/>
          </a:prstGeom>
        </p:spPr>
      </p:pic>
    </p:spTree>
    <p:extLst>
      <p:ext uri="{BB962C8B-B14F-4D97-AF65-F5344CB8AC3E}">
        <p14:creationId xmlns:p14="http://schemas.microsoft.com/office/powerpoint/2010/main" val="21909865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Documents\Bandicam\New folder\bandicam 2020-10-01 10-11-20-570.jpg"/>
          <p:cNvPicPr>
            <a:picLocks noChangeAspect="1" noChangeArrowheads="1"/>
          </p:cNvPicPr>
          <p:nvPr/>
        </p:nvPicPr>
        <p:blipFill rotWithShape="1">
          <a:blip r:embed="rId2">
            <a:extLst>
              <a:ext uri="{28A0092B-C50C-407E-A947-70E740481C1C}">
                <a14:useLocalDpi xmlns:a14="http://schemas.microsoft.com/office/drawing/2010/main" val="0"/>
              </a:ext>
            </a:extLst>
          </a:blip>
          <a:srcRect b="7647"/>
          <a:stretch/>
        </p:blipFill>
        <p:spPr bwMode="auto">
          <a:xfrm>
            <a:off x="1143000" y="89878"/>
            <a:ext cx="26096146" cy="1354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6676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Documents\Bandicam\New folder\bandicam 2020-10-01 10-11-40-512.jpg"/>
          <p:cNvPicPr>
            <a:picLocks noChangeAspect="1" noChangeArrowheads="1"/>
          </p:cNvPicPr>
          <p:nvPr/>
        </p:nvPicPr>
        <p:blipFill rotWithShape="1">
          <a:blip r:embed="rId2">
            <a:extLst>
              <a:ext uri="{28A0092B-C50C-407E-A947-70E740481C1C}">
                <a14:useLocalDpi xmlns:a14="http://schemas.microsoft.com/office/drawing/2010/main" val="0"/>
              </a:ext>
            </a:extLst>
          </a:blip>
          <a:srcRect l="6857" r="6076" b="26042"/>
          <a:stretch/>
        </p:blipFill>
        <p:spPr bwMode="auto">
          <a:xfrm>
            <a:off x="76200" y="190500"/>
            <a:ext cx="18934092" cy="13373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542" r="7892"/>
          <a:stretch/>
        </p:blipFill>
        <p:spPr bwMode="auto">
          <a:xfrm>
            <a:off x="19126200" y="533400"/>
            <a:ext cx="9144000" cy="1143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07405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oducer consumer problem operating system"/>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743200" y="152520"/>
            <a:ext cx="23698200" cy="1333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1424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Documents\Bandicam\New folder\bandicam 2020-10-01 10-11-53-804.jpg"/>
          <p:cNvPicPr>
            <a:picLocks noChangeAspect="1" noChangeArrowheads="1"/>
          </p:cNvPicPr>
          <p:nvPr/>
        </p:nvPicPr>
        <p:blipFill rotWithShape="1">
          <a:blip r:embed="rId2">
            <a:extLst>
              <a:ext uri="{28A0092B-C50C-407E-A947-70E740481C1C}">
                <a14:useLocalDpi xmlns:a14="http://schemas.microsoft.com/office/drawing/2010/main" val="0"/>
              </a:ext>
            </a:extLst>
          </a:blip>
          <a:srcRect b="18403"/>
          <a:stretch/>
        </p:blipFill>
        <p:spPr bwMode="auto">
          <a:xfrm>
            <a:off x="67486" y="396712"/>
            <a:ext cx="28202714" cy="1293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1225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Documents\Bandicam\New folder\bandicam 2020-10-01 10-12-12-629.jpg"/>
          <p:cNvPicPr>
            <a:picLocks noChangeAspect="1" noChangeArrowheads="1"/>
          </p:cNvPicPr>
          <p:nvPr/>
        </p:nvPicPr>
        <p:blipFill rotWithShape="1">
          <a:blip r:embed="rId2">
            <a:extLst>
              <a:ext uri="{28A0092B-C50C-407E-A947-70E740481C1C}">
                <a14:useLocalDpi xmlns:a14="http://schemas.microsoft.com/office/drawing/2010/main" val="0"/>
              </a:ext>
            </a:extLst>
          </a:blip>
          <a:srcRect b="17014"/>
          <a:stretch/>
        </p:blipFill>
        <p:spPr bwMode="auto">
          <a:xfrm>
            <a:off x="304441" y="317500"/>
            <a:ext cx="27737159" cy="129413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1600" y="7239000"/>
            <a:ext cx="159543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9200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2440" y="529712"/>
            <a:ext cx="27637740" cy="5197880"/>
          </a:xfrm>
          <a:prstGeom prst="rect">
            <a:avLst/>
          </a:prstGeom>
        </p:spPr>
        <p:txBody>
          <a:bodyPr wrap="square" lIns="240324" tIns="120165" rIns="240324" bIns="120165">
            <a:spAutoFit/>
          </a:bodyPr>
          <a:lstStyle/>
          <a:p>
            <a:r>
              <a:rPr lang="en-US" sz="6300" b="1" dirty="0">
                <a:latin typeface="Times New Roman" pitchFamily="18" charset="0"/>
                <a:cs typeface="Times New Roman" pitchFamily="18" charset="0"/>
              </a:rPr>
              <a:t>Process Model </a:t>
            </a:r>
          </a:p>
          <a:p>
            <a:endParaRPr lang="en-US" dirty="0">
              <a:latin typeface="Times New Roman" pitchFamily="18" charset="0"/>
              <a:cs typeface="Times New Roman" pitchFamily="18" charset="0"/>
            </a:endParaRPr>
          </a:p>
          <a:p>
            <a:pPr marL="751015" indent="-751015" algn="just">
              <a:buFont typeface="Arial" pitchFamily="34" charset="0"/>
              <a:buChar char="•"/>
            </a:pPr>
            <a:r>
              <a:rPr lang="en-US" sz="5300" dirty="0">
                <a:latin typeface="Times New Roman" pitchFamily="18" charset="0"/>
                <a:cs typeface="Times New Roman" pitchFamily="18" charset="0"/>
              </a:rPr>
              <a:t>In this model, all the runnable software on the computer, sometimes including</a:t>
            </a:r>
            <a:br>
              <a:rPr lang="en-US" sz="5300" dirty="0">
                <a:latin typeface="Times New Roman" pitchFamily="18" charset="0"/>
                <a:cs typeface="Times New Roman" pitchFamily="18" charset="0"/>
              </a:rPr>
            </a:br>
            <a:r>
              <a:rPr lang="en-US" sz="5300" dirty="0">
                <a:latin typeface="Times New Roman" pitchFamily="18" charset="0"/>
                <a:cs typeface="Times New Roman" pitchFamily="18" charset="0"/>
              </a:rPr>
              <a:t>the operating system, is organized into a number of </a:t>
            </a:r>
            <a:r>
              <a:rPr lang="en-US" sz="5300" b="1" dirty="0">
                <a:latin typeface="Times New Roman" pitchFamily="18" charset="0"/>
                <a:cs typeface="Times New Roman" pitchFamily="18" charset="0"/>
              </a:rPr>
              <a:t>sequential processes</a:t>
            </a:r>
            <a:r>
              <a:rPr lang="en-US" sz="5300" dirty="0">
                <a:latin typeface="Times New Roman" pitchFamily="18" charset="0"/>
                <a:cs typeface="Times New Roman" pitchFamily="18" charset="0"/>
              </a:rPr>
              <a:t>, or just</a:t>
            </a:r>
            <a:br>
              <a:rPr lang="en-US" sz="5300" dirty="0">
                <a:latin typeface="Times New Roman" pitchFamily="18" charset="0"/>
                <a:cs typeface="Times New Roman" pitchFamily="18" charset="0"/>
              </a:rPr>
            </a:br>
            <a:r>
              <a:rPr lang="en-US" sz="5300" b="1" dirty="0">
                <a:latin typeface="Times New Roman" pitchFamily="18" charset="0"/>
                <a:cs typeface="Times New Roman" pitchFamily="18" charset="0"/>
              </a:rPr>
              <a:t>processes </a:t>
            </a:r>
            <a:r>
              <a:rPr lang="en-US" sz="5300" dirty="0">
                <a:latin typeface="Times New Roman" pitchFamily="18" charset="0"/>
                <a:cs typeface="Times New Roman" pitchFamily="18" charset="0"/>
              </a:rPr>
              <a:t>for short. </a:t>
            </a:r>
          </a:p>
          <a:p>
            <a:pPr marL="751015" indent="-751015">
              <a:buFont typeface="Arial" pitchFamily="34" charset="0"/>
              <a:buChar char="•"/>
            </a:pPr>
            <a:r>
              <a:rPr lang="en-US" sz="5300" dirty="0">
                <a:latin typeface="Times New Roman" pitchFamily="18" charset="0"/>
                <a:cs typeface="Times New Roman" pitchFamily="18" charset="0"/>
              </a:rPr>
              <a:t>The real CPU switches back and forth from process to process called multiprogramming. </a:t>
            </a:r>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889" y="6343650"/>
            <a:ext cx="24832628" cy="683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934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9288" y="1219200"/>
            <a:ext cx="24507825" cy="5029200"/>
            <a:chOff x="619125" y="304800"/>
            <a:chExt cx="7905750" cy="251460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304800"/>
              <a:ext cx="790575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2200275"/>
              <a:ext cx="785812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059530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3540" y="914402"/>
            <a:ext cx="25747980" cy="11091801"/>
          </a:xfrm>
          <a:prstGeom prst="rect">
            <a:avLst/>
          </a:prstGeom>
        </p:spPr>
        <p:txBody>
          <a:bodyPr wrap="square" lIns="240324" tIns="120165" rIns="240324" bIns="120165">
            <a:spAutoFit/>
          </a:bodyPr>
          <a:lstStyle/>
          <a:p>
            <a:r>
              <a:rPr lang="en-US" b="1" dirty="0">
                <a:latin typeface="Times New Roman" pitchFamily="18" charset="0"/>
                <a:cs typeface="Times New Roman" pitchFamily="18" charset="0"/>
              </a:rPr>
              <a:t>Process State</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751015" indent="-751015">
              <a:buFont typeface="Arial" pitchFamily="34" charset="0"/>
              <a:buChar char="•"/>
            </a:pPr>
            <a:r>
              <a:rPr lang="en-US" dirty="0">
                <a:latin typeface="Times New Roman" pitchFamily="18" charset="0"/>
                <a:cs typeface="Times New Roman" pitchFamily="18" charset="0"/>
              </a:rPr>
              <a:t>Using the process model, it becomes much easier to think about what is going</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on inside the system. </a:t>
            </a:r>
            <a:endParaRPr lang="en-US" dirty="0" smtClean="0">
              <a:latin typeface="Times New Roman" pitchFamily="18" charset="0"/>
              <a:cs typeface="Times New Roman" pitchFamily="18" charset="0"/>
            </a:endParaRPr>
          </a:p>
          <a:p>
            <a:pPr marL="751015" indent="-751015">
              <a:buFont typeface="Arial" pitchFamily="34" charset="0"/>
              <a:buChar char="•"/>
            </a:pPr>
            <a:r>
              <a:rPr lang="en-US" dirty="0" smtClean="0">
                <a:latin typeface="Times New Roman" pitchFamily="18" charset="0"/>
                <a:cs typeface="Times New Roman" pitchFamily="18" charset="0"/>
              </a:rPr>
              <a:t>Some </a:t>
            </a:r>
            <a:r>
              <a:rPr lang="en-US" dirty="0">
                <a:latin typeface="Times New Roman" pitchFamily="18" charset="0"/>
                <a:cs typeface="Times New Roman" pitchFamily="18" charset="0"/>
              </a:rPr>
              <a:t>of the processes run programs that carry out </a:t>
            </a:r>
            <a:r>
              <a:rPr lang="en-US" dirty="0" smtClean="0">
                <a:latin typeface="Times New Roman" pitchFamily="18" charset="0"/>
                <a:cs typeface="Times New Roman" pitchFamily="18" charset="0"/>
              </a:rPr>
              <a:t>commands typed </a:t>
            </a:r>
            <a:r>
              <a:rPr lang="en-US" dirty="0">
                <a:latin typeface="Times New Roman" pitchFamily="18" charset="0"/>
                <a:cs typeface="Times New Roman" pitchFamily="18" charset="0"/>
              </a:rPr>
              <a:t>in by a </a:t>
            </a:r>
            <a:r>
              <a:rPr lang="en-US" dirty="0" smtClean="0">
                <a:latin typeface="Times New Roman" pitchFamily="18" charset="0"/>
                <a:cs typeface="Times New Roman" pitchFamily="18" charset="0"/>
              </a:rPr>
              <a:t>user. Other </a:t>
            </a:r>
            <a:r>
              <a:rPr lang="en-US" dirty="0">
                <a:latin typeface="Times New Roman" pitchFamily="18" charset="0"/>
                <a:cs typeface="Times New Roman" pitchFamily="18" charset="0"/>
              </a:rPr>
              <a:t>processes are part of the system and handle tasks such </a:t>
            </a:r>
            <a:r>
              <a:rPr lang="en-US" dirty="0" smtClean="0">
                <a:latin typeface="Times New Roman" pitchFamily="18" charset="0"/>
                <a:cs typeface="Times New Roman" pitchFamily="18" charset="0"/>
              </a:rPr>
              <a:t>as carrying out requests </a:t>
            </a:r>
            <a:r>
              <a:rPr lang="en-US" dirty="0">
                <a:latin typeface="Times New Roman" pitchFamily="18" charset="0"/>
                <a:cs typeface="Times New Roman" pitchFamily="18" charset="0"/>
              </a:rPr>
              <a:t>for file services or managing the details of running a disk or </a:t>
            </a:r>
            <a:r>
              <a:rPr lang="en-US" dirty="0" smtClean="0">
                <a:latin typeface="Times New Roman" pitchFamily="18" charset="0"/>
                <a:cs typeface="Times New Roman" pitchFamily="18" charset="0"/>
              </a:rPr>
              <a:t>a tape drive. </a:t>
            </a:r>
          </a:p>
          <a:p>
            <a:pPr marL="751015" indent="-751015">
              <a:buFont typeface="Arial" pitchFamily="34" charset="0"/>
              <a:buChar char="•"/>
            </a:pPr>
            <a:r>
              <a:rPr lang="en-US" dirty="0" smtClean="0">
                <a:latin typeface="Times New Roman" pitchFamily="18" charset="0"/>
                <a:cs typeface="Times New Roman" pitchFamily="18" charset="0"/>
              </a:rPr>
              <a:t>When </a:t>
            </a:r>
            <a:r>
              <a:rPr lang="en-US" dirty="0">
                <a:latin typeface="Times New Roman" pitchFamily="18" charset="0"/>
                <a:cs typeface="Times New Roman" pitchFamily="18" charset="0"/>
              </a:rPr>
              <a:t>a disk interrupt occurs, the system makes a decision to stop running the current process and run the disk process, which was blocked waiting for</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that interrupt. </a:t>
            </a:r>
            <a:endParaRPr lang="en-US" dirty="0" smtClean="0">
              <a:latin typeface="Times New Roman" pitchFamily="18" charset="0"/>
              <a:cs typeface="Times New Roman" pitchFamily="18" charset="0"/>
            </a:endParaRPr>
          </a:p>
          <a:p>
            <a:pPr marL="751015" indent="-751015">
              <a:buFont typeface="Arial" pitchFamily="34" charset="0"/>
              <a:buChar char="•"/>
            </a:pPr>
            <a:r>
              <a:rPr lang="en-US" dirty="0" smtClean="0">
                <a:latin typeface="Times New Roman" pitchFamily="18" charset="0"/>
                <a:cs typeface="Times New Roman" pitchFamily="18" charset="0"/>
              </a:rPr>
              <a:t>Thus</a:t>
            </a:r>
            <a:r>
              <a:rPr lang="en-US" dirty="0">
                <a:latin typeface="Times New Roman" pitchFamily="18" charset="0"/>
                <a:cs typeface="Times New Roman" pitchFamily="18" charset="0"/>
              </a:rPr>
              <a:t>, instead of thinking about interrupts, we can think about </a:t>
            </a:r>
            <a:r>
              <a:rPr lang="en-US" dirty="0" smtClean="0">
                <a:latin typeface="Times New Roman" pitchFamily="18" charset="0"/>
                <a:cs typeface="Times New Roman" pitchFamily="18" charset="0"/>
              </a:rPr>
              <a:t>user processes</a:t>
            </a:r>
            <a:r>
              <a:rPr lang="en-US" dirty="0">
                <a:latin typeface="Times New Roman" pitchFamily="18" charset="0"/>
                <a:cs typeface="Times New Roman" pitchFamily="18" charset="0"/>
              </a:rPr>
              <a:t>, disk processes, terminal processes, and so on, which block when </a:t>
            </a:r>
            <a:r>
              <a:rPr lang="en-US" dirty="0" smtClean="0">
                <a:latin typeface="Times New Roman" pitchFamily="18" charset="0"/>
                <a:cs typeface="Times New Roman" pitchFamily="18" charset="0"/>
              </a:rPr>
              <a:t>they are </a:t>
            </a:r>
            <a:r>
              <a:rPr lang="en-US" dirty="0">
                <a:latin typeface="Times New Roman" pitchFamily="18" charset="0"/>
                <a:cs typeface="Times New Roman" pitchFamily="18" charset="0"/>
              </a:rPr>
              <a:t>waiting for something to happen. </a:t>
            </a:r>
            <a:endParaRPr lang="en-US" dirty="0" smtClean="0">
              <a:latin typeface="Times New Roman" pitchFamily="18" charset="0"/>
              <a:cs typeface="Times New Roman" pitchFamily="18" charset="0"/>
            </a:endParaRPr>
          </a:p>
          <a:p>
            <a:pPr marL="751015" indent="-751015">
              <a:buFont typeface="Arial" pitchFamily="34" charset="0"/>
              <a:buChar char="•"/>
            </a:pPr>
            <a:r>
              <a:rPr lang="en-US" dirty="0" smtClean="0">
                <a:latin typeface="Times New Roman" pitchFamily="18" charset="0"/>
                <a:cs typeface="Times New Roman" pitchFamily="18" charset="0"/>
              </a:rPr>
              <a:t>When </a:t>
            </a:r>
            <a:r>
              <a:rPr lang="en-US" dirty="0">
                <a:latin typeface="Times New Roman" pitchFamily="18" charset="0"/>
                <a:cs typeface="Times New Roman" pitchFamily="18" charset="0"/>
              </a:rPr>
              <a:t>the disk has been read or the </a:t>
            </a:r>
            <a:r>
              <a:rPr lang="en-US" dirty="0" smtClean="0">
                <a:latin typeface="Times New Roman" pitchFamily="18" charset="0"/>
                <a:cs typeface="Times New Roman" pitchFamily="18" charset="0"/>
              </a:rPr>
              <a:t>character typed</a:t>
            </a:r>
            <a:r>
              <a:rPr lang="en-US" dirty="0">
                <a:latin typeface="Times New Roman" pitchFamily="18" charset="0"/>
                <a:cs typeface="Times New Roman" pitchFamily="18" charset="0"/>
              </a:rPr>
              <a:t>, the process waiting for it is unblocked and is eligible to run again.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89866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307" y="284768"/>
            <a:ext cx="23783113"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08660" y="5180440"/>
            <a:ext cx="27165300" cy="1689227"/>
          </a:xfrm>
          <a:prstGeom prst="rect">
            <a:avLst/>
          </a:prstGeom>
        </p:spPr>
        <p:txBody>
          <a:bodyPr wrap="square" lIns="240324" tIns="120165" rIns="240324" bIns="120165">
            <a:spAutoFit/>
          </a:bodyPr>
          <a:lstStyle/>
          <a:p>
            <a:r>
              <a:rPr lang="en-US" dirty="0" smtClean="0">
                <a:latin typeface="Times New Roman" pitchFamily="18" charset="0"/>
                <a:cs typeface="Times New Roman" pitchFamily="18" charset="0"/>
              </a:rPr>
              <a:t>Figure: A </a:t>
            </a:r>
            <a:r>
              <a:rPr lang="en-US" dirty="0">
                <a:latin typeface="Times New Roman" pitchFamily="18" charset="0"/>
                <a:cs typeface="Times New Roman" pitchFamily="18" charset="0"/>
              </a:rPr>
              <a:t>process can be in running, blocked, or ready state. Transitions between these states are as shown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5" name="Rectangle 4"/>
          <p:cNvSpPr/>
          <p:nvPr/>
        </p:nvSpPr>
        <p:spPr>
          <a:xfrm>
            <a:off x="708660" y="7153724"/>
            <a:ext cx="27165300" cy="6028876"/>
          </a:xfrm>
          <a:prstGeom prst="rect">
            <a:avLst/>
          </a:prstGeom>
        </p:spPr>
        <p:txBody>
          <a:bodyPr wrap="square" lIns="240324" tIns="120165" rIns="240324" bIns="120165">
            <a:spAutoFit/>
          </a:bodyPr>
          <a:lstStyle/>
          <a:p>
            <a:r>
              <a:rPr lang="en-US" dirty="0" smtClean="0">
                <a:latin typeface="Times New Roman" pitchFamily="18" charset="0"/>
                <a:cs typeface="Times New Roman" pitchFamily="18" charset="0"/>
              </a:rPr>
              <a:t>We </a:t>
            </a:r>
            <a:r>
              <a:rPr lang="en-US" dirty="0">
                <a:latin typeface="Times New Roman" pitchFamily="18" charset="0"/>
                <a:cs typeface="Times New Roman" pitchFamily="18" charset="0"/>
              </a:rPr>
              <a:t>see a state </a:t>
            </a:r>
            <a:r>
              <a:rPr lang="en-US" dirty="0" smtClean="0">
                <a:latin typeface="Times New Roman" pitchFamily="18" charset="0"/>
                <a:cs typeface="Times New Roman" pitchFamily="18" charset="0"/>
              </a:rPr>
              <a:t>diagram showing </a:t>
            </a:r>
            <a:r>
              <a:rPr lang="en-US" dirty="0">
                <a:latin typeface="Times New Roman" pitchFamily="18" charset="0"/>
                <a:cs typeface="Times New Roman" pitchFamily="18" charset="0"/>
              </a:rPr>
              <a:t>the three states a process may be in</a:t>
            </a:r>
            <a:r>
              <a:rPr lang="en-US" dirty="0" smtClean="0">
                <a:latin typeface="Times New Roman" pitchFamily="18" charset="0"/>
                <a:cs typeface="Times New Roman" pitchFamily="18" charset="0"/>
              </a:rPr>
              <a:t>:</a:t>
            </a:r>
          </a:p>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1. Running (actually using the CPU at that instant</a:t>
            </a:r>
            <a:r>
              <a:rPr lang="en-US" dirty="0" smtClean="0">
                <a:latin typeface="Times New Roman" pitchFamily="18" charset="0"/>
                <a:cs typeface="Times New Roman" pitchFamily="18" charset="0"/>
              </a:rPr>
              <a:t>).</a:t>
            </a:r>
          </a:p>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2. Ready (runnable; temporarily stopped to let another process run</a:t>
            </a:r>
            <a:r>
              <a:rPr lang="en-US" dirty="0" smtClean="0">
                <a:latin typeface="Times New Roman" pitchFamily="18" charset="0"/>
                <a:cs typeface="Times New Roman" pitchFamily="18" charset="0"/>
              </a:rPr>
              <a:t>).</a:t>
            </a:r>
          </a:p>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3. Blocked (unable to run until some external event happens).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278166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81100" y="1411369"/>
            <a:ext cx="26692860" cy="10368526"/>
          </a:xfrm>
          <a:prstGeom prst="rect">
            <a:avLst/>
          </a:prstGeom>
        </p:spPr>
        <p:txBody>
          <a:bodyPr wrap="square" lIns="240324" tIns="120165" rIns="240324" bIns="120165">
            <a:spAutoFit/>
          </a:bodyPr>
          <a:lstStyle/>
          <a:p>
            <a:pPr marL="751015" indent="-751015">
              <a:buFont typeface="Arial" pitchFamily="34" charset="0"/>
              <a:buChar char="•"/>
            </a:pPr>
            <a:r>
              <a:rPr lang="en-US" dirty="0">
                <a:latin typeface="Times New Roman" pitchFamily="18" charset="0"/>
                <a:cs typeface="Times New Roman" pitchFamily="18" charset="0"/>
              </a:rPr>
              <a:t>Transition </a:t>
            </a:r>
            <a:r>
              <a:rPr lang="en-US" dirty="0" smtClean="0">
                <a:latin typeface="Times New Roman" pitchFamily="18" charset="0"/>
                <a:cs typeface="Times New Roman" pitchFamily="18" charset="0"/>
              </a:rPr>
              <a:t>1 occurs </a:t>
            </a:r>
            <a:r>
              <a:rPr lang="en-US" dirty="0">
                <a:latin typeface="Times New Roman" pitchFamily="18" charset="0"/>
                <a:cs typeface="Times New Roman" pitchFamily="18" charset="0"/>
              </a:rPr>
              <a:t>when the operating system discovers that a process cannot </a:t>
            </a:r>
            <a:r>
              <a:rPr lang="en-US" dirty="0" smtClean="0">
                <a:latin typeface="Times New Roman" pitchFamily="18" charset="0"/>
                <a:cs typeface="Times New Roman" pitchFamily="18" charset="0"/>
              </a:rPr>
              <a:t>continue right</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now</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751015" indent="-751015">
              <a:buFont typeface="Arial" pitchFamily="34" charset="0"/>
              <a:buChar char="•"/>
            </a:pPr>
            <a:r>
              <a:rPr lang="en-US" dirty="0">
                <a:latin typeface="Times New Roman" pitchFamily="18" charset="0"/>
                <a:cs typeface="Times New Roman" pitchFamily="18" charset="0"/>
              </a:rPr>
              <a:t>Transitions 2 and 3 are caused by the process scheduler, a part of the operating</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system, without the process even knowing about them. </a:t>
            </a:r>
            <a:endParaRPr lang="en-US" dirty="0" smtClean="0">
              <a:latin typeface="Times New Roman" pitchFamily="18" charset="0"/>
              <a:cs typeface="Times New Roman" pitchFamily="18" charset="0"/>
            </a:endParaRPr>
          </a:p>
          <a:p>
            <a:pPr marL="751015" indent="-751015">
              <a:buFont typeface="Arial" pitchFamily="34" charset="0"/>
              <a:buChar char="•"/>
            </a:pPr>
            <a:r>
              <a:rPr lang="en-US" dirty="0" smtClean="0">
                <a:latin typeface="Times New Roman" pitchFamily="18" charset="0"/>
                <a:cs typeface="Times New Roman" pitchFamily="18" charset="0"/>
              </a:rPr>
              <a:t>Transition </a:t>
            </a:r>
            <a:r>
              <a:rPr lang="en-US" dirty="0">
                <a:latin typeface="Times New Roman" pitchFamily="18" charset="0"/>
                <a:cs typeface="Times New Roman" pitchFamily="18" charset="0"/>
              </a:rPr>
              <a:t>2 occurs </a:t>
            </a:r>
            <a:r>
              <a:rPr lang="en-US" dirty="0" smtClean="0">
                <a:latin typeface="Times New Roman" pitchFamily="18" charset="0"/>
                <a:cs typeface="Times New Roman" pitchFamily="18" charset="0"/>
              </a:rPr>
              <a:t>when the </a:t>
            </a:r>
            <a:r>
              <a:rPr lang="en-US" dirty="0">
                <a:latin typeface="Times New Roman" pitchFamily="18" charset="0"/>
                <a:cs typeface="Times New Roman" pitchFamily="18" charset="0"/>
              </a:rPr>
              <a:t>scheduler decides that the running process has run long enough, and it is </a:t>
            </a:r>
            <a:r>
              <a:rPr lang="en-US" dirty="0" smtClean="0">
                <a:latin typeface="Times New Roman" pitchFamily="18" charset="0"/>
                <a:cs typeface="Times New Roman" pitchFamily="18" charset="0"/>
              </a:rPr>
              <a:t>time to </a:t>
            </a:r>
            <a:r>
              <a:rPr lang="en-US" dirty="0">
                <a:latin typeface="Times New Roman" pitchFamily="18" charset="0"/>
                <a:cs typeface="Times New Roman" pitchFamily="18" charset="0"/>
              </a:rPr>
              <a:t>let another process have some CPU time. </a:t>
            </a:r>
            <a:endParaRPr lang="en-US" dirty="0" smtClean="0">
              <a:latin typeface="Times New Roman" pitchFamily="18" charset="0"/>
              <a:cs typeface="Times New Roman" pitchFamily="18" charset="0"/>
            </a:endParaRPr>
          </a:p>
          <a:p>
            <a:pPr marL="751015" indent="-751015">
              <a:buFont typeface="Arial" pitchFamily="34" charset="0"/>
              <a:buChar char="•"/>
            </a:pPr>
            <a:r>
              <a:rPr lang="en-US" dirty="0" smtClean="0">
                <a:latin typeface="Times New Roman" pitchFamily="18" charset="0"/>
                <a:cs typeface="Times New Roman" pitchFamily="18" charset="0"/>
              </a:rPr>
              <a:t>Transition </a:t>
            </a:r>
            <a:r>
              <a:rPr lang="en-US" dirty="0">
                <a:latin typeface="Times New Roman" pitchFamily="18" charset="0"/>
                <a:cs typeface="Times New Roman" pitchFamily="18" charset="0"/>
              </a:rPr>
              <a:t>3 occurs when all the </a:t>
            </a:r>
            <a:r>
              <a:rPr lang="en-US" dirty="0" smtClean="0">
                <a:latin typeface="Times New Roman" pitchFamily="18" charset="0"/>
                <a:cs typeface="Times New Roman" pitchFamily="18" charset="0"/>
              </a:rPr>
              <a:t>other processes </a:t>
            </a:r>
            <a:r>
              <a:rPr lang="en-US" dirty="0">
                <a:latin typeface="Times New Roman" pitchFamily="18" charset="0"/>
                <a:cs typeface="Times New Roman" pitchFamily="18" charset="0"/>
              </a:rPr>
              <a:t>have had their fair share and it is time for the first process to get the </a:t>
            </a:r>
            <a:r>
              <a:rPr lang="en-US" dirty="0" smtClean="0">
                <a:latin typeface="Times New Roman" pitchFamily="18" charset="0"/>
                <a:cs typeface="Times New Roman" pitchFamily="18" charset="0"/>
              </a:rPr>
              <a:t>CPU to </a:t>
            </a:r>
            <a:r>
              <a:rPr lang="en-US" dirty="0">
                <a:latin typeface="Times New Roman" pitchFamily="18" charset="0"/>
                <a:cs typeface="Times New Roman" pitchFamily="18" charset="0"/>
              </a:rPr>
              <a:t>run again. </a:t>
            </a:r>
            <a:endParaRPr lang="en-US" dirty="0" smtClean="0">
              <a:latin typeface="Times New Roman" pitchFamily="18" charset="0"/>
              <a:cs typeface="Times New Roman" pitchFamily="18" charset="0"/>
            </a:endParaRPr>
          </a:p>
          <a:p>
            <a:pPr marL="751015" indent="-751015">
              <a:buFont typeface="Arial" pitchFamily="34" charset="0"/>
              <a:buChar char="•"/>
            </a:pPr>
            <a:r>
              <a:rPr lang="en-US" dirty="0">
                <a:latin typeface="Times New Roman" pitchFamily="18" charset="0"/>
                <a:cs typeface="Times New Roman" pitchFamily="18" charset="0"/>
              </a:rPr>
              <a:t>Transition 4 occurs when the external event for which a process was </a:t>
            </a:r>
            <a:r>
              <a:rPr lang="en-US" dirty="0" smtClean="0">
                <a:latin typeface="Times New Roman" pitchFamily="18" charset="0"/>
                <a:cs typeface="Times New Roman" pitchFamily="18" charset="0"/>
              </a:rPr>
              <a:t>waiting (such </a:t>
            </a:r>
            <a:r>
              <a:rPr lang="en-US" dirty="0">
                <a:latin typeface="Times New Roman" pitchFamily="18" charset="0"/>
                <a:cs typeface="Times New Roman" pitchFamily="18" charset="0"/>
              </a:rPr>
              <a:t>as the arrival of some input) happens. If no other process is running at </a:t>
            </a:r>
            <a:r>
              <a:rPr lang="en-US" dirty="0" smtClean="0">
                <a:latin typeface="Times New Roman" pitchFamily="18" charset="0"/>
                <a:cs typeface="Times New Roman" pitchFamily="18" charset="0"/>
              </a:rPr>
              <a:t>that instant</a:t>
            </a:r>
            <a:r>
              <a:rPr lang="en-US" dirty="0">
                <a:latin typeface="Times New Roman" pitchFamily="18" charset="0"/>
                <a:cs typeface="Times New Roman" pitchFamily="18" charset="0"/>
              </a:rPr>
              <a:t>, transition 3 will be triggered and the process will start running. </a:t>
            </a:r>
            <a:r>
              <a:rPr lang="en-US" dirty="0" smtClean="0">
                <a:latin typeface="Times New Roman" pitchFamily="18" charset="0"/>
                <a:cs typeface="Times New Roman" pitchFamily="18" charset="0"/>
              </a:rPr>
              <a:t>Otherwise it </a:t>
            </a:r>
            <a:r>
              <a:rPr lang="en-US" dirty="0">
                <a:latin typeface="Times New Roman" pitchFamily="18" charset="0"/>
                <a:cs typeface="Times New Roman" pitchFamily="18" charset="0"/>
              </a:rPr>
              <a:t>may have to wait in </a:t>
            </a:r>
            <a:r>
              <a:rPr lang="en-US" i="1" dirty="0">
                <a:latin typeface="Times New Roman" pitchFamily="18" charset="0"/>
                <a:cs typeface="Times New Roman" pitchFamily="18" charset="0"/>
              </a:rPr>
              <a:t>ready </a:t>
            </a:r>
            <a:r>
              <a:rPr lang="en-US" dirty="0">
                <a:latin typeface="Times New Roman" pitchFamily="18" charset="0"/>
                <a:cs typeface="Times New Roman" pitchFamily="18" charset="0"/>
              </a:rPr>
              <a:t>state for a little while until the CPU is available and </a:t>
            </a:r>
            <a:r>
              <a:rPr lang="en-US" dirty="0" smtClean="0">
                <a:latin typeface="Times New Roman" pitchFamily="18" charset="0"/>
                <a:cs typeface="Times New Roman" pitchFamily="18" charset="0"/>
              </a:rPr>
              <a:t>its turn </a:t>
            </a:r>
            <a:r>
              <a:rPr lang="en-US" dirty="0">
                <a:latin typeface="Times New Roman" pitchFamily="18" charset="0"/>
                <a:cs typeface="Times New Roman" pitchFamily="18" charset="0"/>
              </a:rPr>
              <a:t>comes.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8838706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TotalTime>
  <Words>842</Words>
  <Application>Microsoft Office PowerPoint</Application>
  <PresentationFormat>Custom</PresentationFormat>
  <Paragraphs>93</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Evolution/ History of Operating system </vt:lpstr>
      <vt:lpstr>PowerPoint Presentation</vt:lpstr>
      <vt:lpstr>PowerPoint Presentation</vt:lpstr>
      <vt:lpstr>PowerPoint Presentation</vt:lpstr>
      <vt:lpstr>Process control block/ Process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m</cp:lastModifiedBy>
  <cp:revision>48</cp:revision>
  <dcterms:created xsi:type="dcterms:W3CDTF">2020-09-17T03:05:58Z</dcterms:created>
  <dcterms:modified xsi:type="dcterms:W3CDTF">2024-07-06T14:37:39Z</dcterms:modified>
</cp:coreProperties>
</file>